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77" r:id="rId5"/>
    <p:sldId id="259" r:id="rId6"/>
    <p:sldId id="260" r:id="rId7"/>
    <p:sldId id="265" r:id="rId8"/>
    <p:sldId id="269" r:id="rId9"/>
    <p:sldId id="261" r:id="rId10"/>
    <p:sldId id="273" r:id="rId11"/>
    <p:sldId id="278" r:id="rId12"/>
    <p:sldId id="263" r:id="rId13"/>
    <p:sldId id="266" r:id="rId14"/>
    <p:sldId id="264" r:id="rId15"/>
    <p:sldId id="262" r:id="rId16"/>
    <p:sldId id="267" r:id="rId17"/>
    <p:sldId id="268" r:id="rId18"/>
    <p:sldId id="270" r:id="rId19"/>
    <p:sldId id="271" r:id="rId20"/>
    <p:sldId id="272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Default Section" id="{14CBDD91-B1E5-2C4A-BD7E-2C0BA8883DF8}">
          <p14:sldIdLst>
            <p14:sldId id="256"/>
            <p14:sldId id="257"/>
            <p14:sldId id="258"/>
            <p14:sldId id="277"/>
          </p14:sldIdLst>
        </p14:section>
        <p14:section name="Untitled Section" id="{D19B36C7-6605-BB4A-AD9A-6D90A1F02DDB}">
          <p14:sldIdLst>
            <p14:sldId id="259"/>
            <p14:sldId id="260"/>
            <p14:sldId id="265"/>
            <p14:sldId id="269"/>
            <p14:sldId id="261"/>
            <p14:sldId id="273"/>
            <p14:sldId id="278"/>
            <p14:sldId id="263"/>
            <p14:sldId id="266"/>
            <p14:sldId id="264"/>
            <p14:sldId id="262"/>
            <p14:sldId id="267"/>
            <p14:sldId id="268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87"/>
  </p:normalViewPr>
  <p:slideViewPr>
    <p:cSldViewPr snapToGrid="0">
      <p:cViewPr varScale="1">
        <p:scale>
          <a:sx n="52" d="100"/>
          <a:sy n="52" d="100"/>
        </p:scale>
        <p:origin x="1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4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1.9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2.6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33.82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20 16383,'1'-11'0,"1"3"0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43.91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 16383,'11'1'0,"-6"-1"0,1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09:52:44.34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0 16383,'5'1'0,"-1"0"0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3600">
        <a:latin typeface="+mn-lt"/>
        <a:ea typeface="+mn-ea"/>
        <a:cs typeface="+mn-cs"/>
        <a:sym typeface="Helvetica Neue"/>
      </a:defRPr>
    </a:lvl1pPr>
    <a:lvl2pPr indent="228600" defTabSz="1828800" latinLnBrk="0">
      <a:defRPr sz="3600">
        <a:latin typeface="+mn-lt"/>
        <a:ea typeface="+mn-ea"/>
        <a:cs typeface="+mn-cs"/>
        <a:sym typeface="Helvetica Neue"/>
      </a:defRPr>
    </a:lvl2pPr>
    <a:lvl3pPr indent="457200" defTabSz="1828800" latinLnBrk="0">
      <a:defRPr sz="3600">
        <a:latin typeface="+mn-lt"/>
        <a:ea typeface="+mn-ea"/>
        <a:cs typeface="+mn-cs"/>
        <a:sym typeface="Helvetica Neue"/>
      </a:defRPr>
    </a:lvl3pPr>
    <a:lvl4pPr indent="685800" defTabSz="1828800" latinLnBrk="0">
      <a:defRPr sz="3600">
        <a:latin typeface="+mn-lt"/>
        <a:ea typeface="+mn-ea"/>
        <a:cs typeface="+mn-cs"/>
        <a:sym typeface="Helvetica Neue"/>
      </a:defRPr>
    </a:lvl4pPr>
    <a:lvl5pPr indent="914400" defTabSz="1828800" latinLnBrk="0">
      <a:defRPr sz="3600">
        <a:latin typeface="+mn-lt"/>
        <a:ea typeface="+mn-ea"/>
        <a:cs typeface="+mn-cs"/>
        <a:sym typeface="Helvetica Neue"/>
      </a:defRPr>
    </a:lvl5pPr>
    <a:lvl6pPr indent="1143000" defTabSz="1828800" latinLnBrk="0">
      <a:defRPr sz="3600">
        <a:latin typeface="+mn-lt"/>
        <a:ea typeface="+mn-ea"/>
        <a:cs typeface="+mn-cs"/>
        <a:sym typeface="Helvetica Neue"/>
      </a:defRPr>
    </a:lvl6pPr>
    <a:lvl7pPr indent="1371600" defTabSz="1828800" latinLnBrk="0">
      <a:defRPr sz="3600">
        <a:latin typeface="+mn-lt"/>
        <a:ea typeface="+mn-ea"/>
        <a:cs typeface="+mn-cs"/>
        <a:sym typeface="Helvetica Neue"/>
      </a:defRPr>
    </a:lvl7pPr>
    <a:lvl8pPr indent="1600200" defTabSz="1828800" latinLnBrk="0">
      <a:defRPr sz="3600">
        <a:latin typeface="+mn-lt"/>
        <a:ea typeface="+mn-ea"/>
        <a:cs typeface="+mn-cs"/>
        <a:sym typeface="Helvetica Neue"/>
      </a:defRPr>
    </a:lvl8pPr>
    <a:lvl9pPr indent="1828800" defTabSz="1828800" latinLnBrk="0">
      <a:defRPr sz="36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2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2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3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5334000" y="3398044"/>
            <a:ext cx="13716000" cy="3581401"/>
          </a:xfrm>
          <a:prstGeom prst="rect">
            <a:avLst/>
          </a:prstGeom>
        </p:spPr>
        <p:txBody>
          <a:bodyPr lIns="68579" tIns="68579" rIns="68579" bIns="68579" anchor="b"/>
          <a:lstStyle>
            <a:lvl1pPr>
              <a:lnSpc>
                <a:spcPct val="90000"/>
              </a:lnSpc>
              <a:defRPr sz="12000"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34000" y="7117557"/>
            <a:ext cx="13716000" cy="2483643"/>
          </a:xfrm>
          <a:prstGeom prst="rect">
            <a:avLst/>
          </a:prstGeom>
        </p:spPr>
        <p:txBody>
          <a:bodyPr lIns="68579" tIns="68579" rIns="68579" bIns="68579"/>
          <a:lstStyle>
            <a:lvl1pPr marL="0" indent="0" algn="ctr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4800">
                <a:latin typeface="Aptos"/>
                <a:ea typeface="Aptos"/>
                <a:cs typeface="Aptos"/>
                <a:sym typeface="Aptos"/>
              </a:defRPr>
            </a:lvl1pPr>
            <a:lvl2pPr marL="0" indent="457200" algn="ctr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4800">
                <a:latin typeface="Aptos"/>
                <a:ea typeface="Aptos"/>
                <a:cs typeface="Aptos"/>
                <a:sym typeface="Aptos"/>
              </a:defRPr>
            </a:lvl2pPr>
            <a:lvl3pPr marL="0" indent="914400" algn="ctr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4800"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4800"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48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589809" y="11270138"/>
            <a:ext cx="488892" cy="505461"/>
          </a:xfrm>
          <a:prstGeom prst="rect">
            <a:avLst/>
          </a:prstGeom>
        </p:spPr>
        <p:txBody>
          <a:bodyPr lIns="68579" tIns="68579" rIns="68579" bIns="68579"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4305300" y="2262187"/>
            <a:ext cx="15773400" cy="1988346"/>
          </a:xfrm>
          <a:prstGeom prst="rect">
            <a:avLst/>
          </a:prstGeom>
        </p:spPr>
        <p:txBody>
          <a:bodyPr lIns="68579" tIns="68579" rIns="68579" bIns="68579"/>
          <a:lstStyle>
            <a:lvl1pPr algn="l">
              <a:lnSpc>
                <a:spcPct val="90000"/>
              </a:lnSpc>
              <a:defRPr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05300" y="4452937"/>
            <a:ext cx="15773400" cy="6527008"/>
          </a:xfrm>
          <a:prstGeom prst="rect">
            <a:avLst/>
          </a:prstGeom>
        </p:spPr>
        <p:txBody>
          <a:bodyPr lIns="68579" tIns="68579" rIns="68579" bIns="68579"/>
          <a:lstStyle>
            <a:lvl1pPr marL="457200" indent="-457200">
              <a:lnSpc>
                <a:spcPct val="90000"/>
              </a:lnSpc>
              <a:spcBef>
                <a:spcPts val="2000"/>
              </a:spcBef>
              <a:defRPr sz="5600">
                <a:latin typeface="Aptos"/>
                <a:ea typeface="Aptos"/>
                <a:cs typeface="Aptos"/>
                <a:sym typeface="Aptos"/>
              </a:defRPr>
            </a:lvl1pPr>
            <a:lvl2pPr marL="990600" indent="-5334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2pPr>
            <a:lvl3pPr marL="1554479" indent="-640079">
              <a:lnSpc>
                <a:spcPct val="90000"/>
              </a:lnSpc>
              <a:spcBef>
                <a:spcPts val="2000"/>
              </a:spcBef>
              <a:defRPr sz="5600">
                <a:latin typeface="Aptos"/>
                <a:ea typeface="Aptos"/>
                <a:cs typeface="Aptos"/>
                <a:sym typeface="Aptos"/>
              </a:defRPr>
            </a:lvl3pPr>
            <a:lvl4pPr marL="2082800" indent="-7112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4pPr>
            <a:lvl5pPr marL="2540000" indent="-711200">
              <a:lnSpc>
                <a:spcPct val="90000"/>
              </a:lnSpc>
              <a:spcBef>
                <a:spcPts val="2000"/>
              </a:spcBef>
              <a:buChar char="•"/>
              <a:defRPr sz="5600"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589809" y="11270138"/>
            <a:ext cx="488892" cy="505461"/>
          </a:xfrm>
          <a:prstGeom prst="rect">
            <a:avLst/>
          </a:prstGeom>
        </p:spPr>
        <p:txBody>
          <a:bodyPr lIns="68579" tIns="68579" rIns="68579" bIns="68579"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492624" y="8813800"/>
            <a:ext cx="15544802" cy="2724150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92624" y="5813426"/>
            <a:ext cx="15544802" cy="300037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0">
              <a:spcBef>
                <a:spcPts val="8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5600"/>
            </a:lvl1pPr>
            <a:lvl2pPr marL="1123950" indent="-666750">
              <a:spcBef>
                <a:spcPts val="1200"/>
              </a:spcBef>
              <a:defRPr sz="5600"/>
            </a:lvl2pPr>
            <a:lvl3pPr marL="1554477" indent="-640077">
              <a:spcBef>
                <a:spcPts val="1200"/>
              </a:spcBef>
              <a:defRPr sz="5600"/>
            </a:lvl3pPr>
            <a:lvl4pPr marL="2082800" indent="-711200">
              <a:spcBef>
                <a:spcPts val="1200"/>
              </a:spcBef>
              <a:defRPr sz="5600"/>
            </a:lvl4pPr>
            <a:lvl5pPr marL="2540000" indent="-711200">
              <a:spcBef>
                <a:spcPts val="1200"/>
              </a:spcBef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400" y="3070224"/>
            <a:ext cx="8080376" cy="12795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800" b="1"/>
            </a:lvl1pPr>
            <a:lvl2pPr marL="0" indent="0">
              <a:spcBef>
                <a:spcPts val="1000"/>
              </a:spcBef>
              <a:buSzTx/>
              <a:buFontTx/>
              <a:buNone/>
              <a:defRPr sz="4800" b="1"/>
            </a:lvl2pPr>
            <a:lvl3pPr marL="0" indent="0">
              <a:spcBef>
                <a:spcPts val="1000"/>
              </a:spcBef>
              <a:buSzTx/>
              <a:buFontTx/>
              <a:buNone/>
              <a:defRPr sz="4800" b="1"/>
            </a:lvl3pPr>
            <a:lvl4pPr marL="0" indent="0">
              <a:spcBef>
                <a:spcPts val="1000"/>
              </a:spcBef>
              <a:buSzTx/>
              <a:buFontTx/>
              <a:buNone/>
              <a:defRPr sz="4800" b="1"/>
            </a:lvl4pPr>
            <a:lvl5pPr marL="0" indent="0">
              <a:spcBef>
                <a:spcPts val="1000"/>
              </a:spcBef>
              <a:buSzTx/>
              <a:buFontTx/>
              <a:buNone/>
              <a:defRPr sz="4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12338050" y="3070224"/>
            <a:ext cx="8083550" cy="1279527"/>
          </a:xfrm>
          <a:prstGeom prst="rect">
            <a:avLst/>
          </a:prstGeom>
          <a:ln w="12700"/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962400" y="546100"/>
            <a:ext cx="6016629" cy="2324100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98100" y="546100"/>
            <a:ext cx="10223500" cy="117062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21"/>
          </p:nvPr>
        </p:nvSpPr>
        <p:spPr>
          <a:xfrm>
            <a:off x="3962398" y="2870200"/>
            <a:ext cx="6016631" cy="9382126"/>
          </a:xfrm>
          <a:prstGeom prst="rect">
            <a:avLst/>
          </a:prstGeom>
          <a:ln w="12700"/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632576" y="9601200"/>
            <a:ext cx="10972803" cy="1133476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6632576" y="1225550"/>
            <a:ext cx="10972803" cy="82296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32576" y="10734674"/>
            <a:ext cx="10972803" cy="16097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0">
              <a:spcBef>
                <a:spcPts val="600"/>
              </a:spcBef>
              <a:buSzTx/>
              <a:buFontTx/>
              <a:buNone/>
              <a:defRPr sz="2800"/>
            </a:lvl2pPr>
            <a:lvl3pPr marL="0" indent="0">
              <a:spcBef>
                <a:spcPts val="600"/>
              </a:spcBef>
              <a:buSzTx/>
              <a:buFontTx/>
              <a:buNone/>
              <a:defRPr sz="2800"/>
            </a:lvl3pPr>
            <a:lvl4pPr marL="0" indent="0">
              <a:spcBef>
                <a:spcPts val="600"/>
              </a:spcBef>
              <a:buSzTx/>
              <a:buFontTx/>
              <a:buNone/>
              <a:defRPr sz="2800"/>
            </a:lvl4pPr>
            <a:lvl5pPr marL="0" indent="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6" y="12835872"/>
            <a:ext cx="504544" cy="483906"/>
          </a:xfrm>
          <a:prstGeom prst="rect">
            <a:avLst/>
          </a:prstGeom>
          <a:ln w="25400">
            <a:miter lim="400000"/>
          </a:ln>
        </p:spPr>
        <p:txBody>
          <a:bodyPr wrap="none" lIns="91437" tIns="91437" rIns="91437" bIns="91437" anchor="ctr">
            <a:spAutoFit/>
          </a:bodyPr>
          <a:lstStyle>
            <a:lvl1pPr algn="r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31918" marR="0" indent="-731518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89118" marR="0" indent="-731518" algn="l" defTabSz="18288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12.thoughtfullearning.com/minilesson/summarizing-ideas-nutshel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4.xml"/><Relationship Id="rId18" Type="http://schemas.openxmlformats.org/officeDocument/2006/relationships/image" Target="../media/image21.svg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7" Type="http://schemas.openxmlformats.org/officeDocument/2006/relationships/customXml" Target="../ink/ink1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customXml" Target="../ink/ink3.xml"/><Relationship Id="rId5" Type="http://schemas.openxmlformats.org/officeDocument/2006/relationships/image" Target="../media/image13.png"/><Relationship Id="rId15" Type="http://schemas.openxmlformats.org/officeDocument/2006/relationships/customXml" Target="../ink/ink5.xml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2.svg"/><Relationship Id="rId9" Type="http://schemas.openxmlformats.org/officeDocument/2006/relationships/customXml" Target="../ink/ink2.xml"/><Relationship Id="rId14" Type="http://schemas.openxmlformats.org/officeDocument/2006/relationships/image" Target="../media/image18.png"/><Relationship Id="rId22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Legacy of Silicon Glen…"/>
          <p:cNvSpPr txBox="1">
            <a:spLocks noGrp="1"/>
          </p:cNvSpPr>
          <p:nvPr>
            <p:ph type="ctrTitle"/>
          </p:nvPr>
        </p:nvSpPr>
        <p:spPr>
          <a:xfrm>
            <a:off x="4419600" y="4648200"/>
            <a:ext cx="15544800" cy="3606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Legacy of Ayrshire’s Silicon Glen</a:t>
            </a:r>
          </a:p>
          <a:p>
            <a:r>
              <a:rPr dirty="0"/>
              <a:t>Digital</a:t>
            </a:r>
            <a:r>
              <a:rPr lang="en-GB" dirty="0"/>
              <a:t> </a:t>
            </a:r>
            <a:r>
              <a:rPr dirty="0"/>
              <a:t>- Compaq - HPE</a:t>
            </a:r>
          </a:p>
        </p:txBody>
      </p:sp>
      <p:sp>
        <p:nvSpPr>
          <p:cNvPr id="113" name="Robbing Constituents’ Retirement"/>
          <p:cNvSpPr txBox="1">
            <a:spLocks noGrp="1"/>
          </p:cNvSpPr>
          <p:nvPr>
            <p:ph type="subTitle" sz="quarter" idx="1"/>
          </p:nvPr>
        </p:nvSpPr>
        <p:spPr>
          <a:xfrm>
            <a:off x="5035396" y="8029574"/>
            <a:ext cx="14313208" cy="274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lvl1pPr>
          </a:lstStyle>
          <a:p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Robbing Constituents’ Retirement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0071540" y="12835872"/>
            <a:ext cx="350060" cy="4839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5" name="Picture 4" descr="A collage of several people&#10;&#10;Description automatically generated">
            <a:extLst>
              <a:ext uri="{FF2B5EF4-FFF2-40B4-BE49-F238E27FC236}">
                <a16:creationId xmlns:a16="http://schemas.microsoft.com/office/drawing/2014/main" id="{7C3AA968-F5C6-AD90-ACA3-EAC85CC7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02" y="161922"/>
            <a:ext cx="6562622" cy="4706262"/>
          </a:xfrm>
          <a:prstGeom prst="rect">
            <a:avLst/>
          </a:prstGeom>
        </p:spPr>
      </p:pic>
      <p:pic>
        <p:nvPicPr>
          <p:cNvPr id="7" name="Picture 6" descr="A building with glass windows&#10;&#10;Description automatically generated">
            <a:extLst>
              <a:ext uri="{FF2B5EF4-FFF2-40B4-BE49-F238E27FC236}">
                <a16:creationId xmlns:a16="http://schemas.microsoft.com/office/drawing/2014/main" id="{AB599AAA-8EFD-AF8A-9DDB-974EC6F49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" y="9153020"/>
            <a:ext cx="6172192" cy="3844272"/>
          </a:xfrm>
          <a:prstGeom prst="rect">
            <a:avLst/>
          </a:prstGeom>
        </p:spPr>
      </p:pic>
      <p:pic>
        <p:nvPicPr>
          <p:cNvPr id="9" name="Picture 8" descr="A building with a lot of parking lot&#10;&#10;Description automatically generated">
            <a:extLst>
              <a:ext uri="{FF2B5EF4-FFF2-40B4-BE49-F238E27FC236}">
                <a16:creationId xmlns:a16="http://schemas.microsoft.com/office/drawing/2014/main" id="{600C6517-89EB-A119-0522-BD8D227D8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" y="381906"/>
            <a:ext cx="7772400" cy="4827512"/>
          </a:xfrm>
          <a:prstGeom prst="rect">
            <a:avLst/>
          </a:prstGeom>
        </p:spPr>
      </p:pic>
      <p:pic>
        <p:nvPicPr>
          <p:cNvPr id="11" name="Graphic 10" descr="Broken Heart with solid fill">
            <a:extLst>
              <a:ext uri="{FF2B5EF4-FFF2-40B4-BE49-F238E27FC236}">
                <a16:creationId xmlns:a16="http://schemas.microsoft.com/office/drawing/2014/main" id="{6D1B33B2-CD0A-5DBB-47E4-CD502826B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04366" y="8526131"/>
            <a:ext cx="4551694" cy="45516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Next steps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Possible </a:t>
            </a:r>
            <a:r>
              <a:rPr dirty="0"/>
              <a:t>Next steps</a:t>
            </a:r>
          </a:p>
        </p:txBody>
      </p:sp>
      <p:sp>
        <p:nvSpPr>
          <p:cNvPr id="182" name="Meeting with Alan Gemmell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/>
          <a:p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thoughts?</a:t>
            </a:r>
          </a:p>
          <a:p>
            <a:r>
              <a:rPr lang="en-GB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help you to help your constituents?</a:t>
            </a:r>
          </a:p>
          <a:p>
            <a:r>
              <a:rPr lang="en-GB" dirty="0"/>
              <a:t>Meeting with Alan Gemmell MP?</a:t>
            </a:r>
          </a:p>
          <a:p>
            <a:r>
              <a:rPr lang="en-GB" dirty="0"/>
              <a:t>Review &amp; send our draft letter to Matthew Harris HPE sent in reply to Allan </a:t>
            </a:r>
            <a:r>
              <a:rPr lang="en-GB" dirty="0" err="1"/>
              <a:t>Dorans</a:t>
            </a:r>
            <a:r>
              <a:rPr lang="en-GB" dirty="0"/>
              <a:t>’ letter?</a:t>
            </a:r>
          </a:p>
          <a:p>
            <a:r>
              <a:rPr lang="en-GB" dirty="0"/>
              <a:t>We are available anytime to help on this issue!</a:t>
            </a:r>
          </a:p>
          <a:p>
            <a:r>
              <a:rPr lang="en-GB" dirty="0"/>
              <a:t>Quarterly meetings?</a:t>
            </a:r>
          </a:p>
          <a:p>
            <a:endParaRPr lang="en-GB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 descr="Footprints with solid fill">
            <a:extLst>
              <a:ext uri="{FF2B5EF4-FFF2-40B4-BE49-F238E27FC236}">
                <a16:creationId xmlns:a16="http://schemas.microsoft.com/office/drawing/2014/main" id="{0B2AB16D-A237-D0D2-B6A5-A5150D988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7811750" y="0"/>
            <a:ext cx="3530600" cy="3530600"/>
          </a:xfrm>
          <a:prstGeom prst="rect">
            <a:avLst/>
          </a:prstGeom>
        </p:spPr>
      </p:pic>
      <p:pic>
        <p:nvPicPr>
          <p:cNvPr id="3" name="Graphic 2" descr="Footprints with solid fill">
            <a:extLst>
              <a:ext uri="{FF2B5EF4-FFF2-40B4-BE49-F238E27FC236}">
                <a16:creationId xmlns:a16="http://schemas.microsoft.com/office/drawing/2014/main" id="{F2646A19-24D0-ECDC-432C-2D526F0B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12750" y="9969500"/>
            <a:ext cx="3530600" cy="3530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21E0-2B8A-C76F-A373-EA729DCA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Info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4E48A-C7D7-0B55-C6B9-E995D774EB2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499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1"/>
          <p:cNvSpPr/>
          <p:nvPr/>
        </p:nvSpPr>
        <p:spPr>
          <a:xfrm>
            <a:off x="3048000" y="1714500"/>
            <a:ext cx="18288000" cy="10287000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68579" tIns="68579" rIns="68579" bIns="68579" anchor="ctr"/>
          <a:lstStyle/>
          <a:p>
            <a:pPr algn="ctr">
              <a:defRPr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56" name="Rectangle 13"/>
          <p:cNvSpPr/>
          <p:nvPr/>
        </p:nvSpPr>
        <p:spPr>
          <a:xfrm rot="16200000" flipH="1">
            <a:off x="7047924" y="-2284783"/>
            <a:ext cx="10287001" cy="18286851"/>
          </a:xfrm>
          <a:prstGeom prst="rect">
            <a:avLst/>
          </a:prstGeom>
          <a:gradFill>
            <a:gsLst>
              <a:gs pos="8000">
                <a:srgbClr val="156082"/>
              </a:gs>
              <a:gs pos="100000">
                <a:srgbClr val="0A3041"/>
              </a:gs>
            </a:gsLst>
            <a:lin ang="12000000"/>
          </a:gradFill>
          <a:ln w="25400">
            <a:miter lim="400000"/>
          </a:ln>
        </p:spPr>
        <p:txBody>
          <a:bodyPr lIns="68579" tIns="68579" rIns="68579" bIns="68579" anchor="ctr"/>
          <a:lstStyle/>
          <a:p>
            <a:pPr algn="ctr">
              <a:defRPr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57" name="Rectangle 10"/>
          <p:cNvSpPr/>
          <p:nvPr/>
        </p:nvSpPr>
        <p:spPr>
          <a:xfrm rot="10800000" flipH="1">
            <a:off x="3044533" y="1714500"/>
            <a:ext cx="13606271" cy="1028635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rgbClr val="156082"/>
              </a:gs>
            </a:gsLst>
            <a:lin ang="4800000"/>
          </a:gradFill>
          <a:ln w="25400">
            <a:miter lim="400000"/>
          </a:ln>
        </p:spPr>
        <p:txBody>
          <a:bodyPr lIns="68579" tIns="68579" rIns="68579" bIns="68579" anchor="ctr"/>
          <a:lstStyle/>
          <a:p>
            <a:pPr algn="ctr">
              <a:defRPr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58" name="Rectangle 12"/>
          <p:cNvSpPr/>
          <p:nvPr/>
        </p:nvSpPr>
        <p:spPr>
          <a:xfrm rot="16200000" flipH="1">
            <a:off x="8522236" y="-814261"/>
            <a:ext cx="7341847" cy="18290320"/>
          </a:xfrm>
          <a:prstGeom prst="rect">
            <a:avLst/>
          </a:prstGeom>
          <a:gradFill>
            <a:gsLst>
              <a:gs pos="0">
                <a:srgbClr val="D86ECC">
                  <a:alpha val="0"/>
                </a:srgbClr>
              </a:gs>
              <a:gs pos="100000">
                <a:srgbClr val="000000">
                  <a:alpha val="46000"/>
                </a:srgbClr>
              </a:gs>
            </a:gsLst>
            <a:lin ang="1200000"/>
          </a:gradFill>
          <a:ln w="25400">
            <a:miter lim="400000"/>
          </a:ln>
        </p:spPr>
        <p:txBody>
          <a:bodyPr lIns="68579" tIns="68579" rIns="68579" bIns="68579" anchor="ctr"/>
          <a:lstStyle/>
          <a:p>
            <a:pPr algn="ctr">
              <a:defRPr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pic>
        <p:nvPicPr>
          <p:cNvPr id="15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792" y="2008726"/>
            <a:ext cx="15213414" cy="9698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690" y="1240061"/>
            <a:ext cx="18181444" cy="10227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71" y="1471379"/>
            <a:ext cx="19252759" cy="10108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507" y="917777"/>
            <a:ext cx="15226985" cy="11169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85" y="1512272"/>
            <a:ext cx="17381430" cy="9777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780" y="1689627"/>
            <a:ext cx="18134716" cy="10200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30" y="1807971"/>
            <a:ext cx="16735140" cy="9413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30" y="2334867"/>
            <a:ext cx="17356129" cy="976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Meeting Objectives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/>
          <a:lstStyle/>
          <a:p>
            <a:r>
              <a:rPr dirty="0"/>
              <a:t>Meeting Objectives</a:t>
            </a:r>
          </a:p>
        </p:txBody>
      </p:sp>
      <p:sp>
        <p:nvSpPr>
          <p:cNvPr id="117" name="Meet one another &amp; understand intent…"/>
          <p:cNvSpPr txBox="1">
            <a:spLocks noGrp="1"/>
          </p:cNvSpPr>
          <p:nvPr>
            <p:ph type="body" idx="1"/>
          </p:nvPr>
        </p:nvSpPr>
        <p:spPr>
          <a:xfrm>
            <a:off x="2413000" y="3606800"/>
            <a:ext cx="19558000" cy="9051926"/>
          </a:xfrm>
          <a:prstGeom prst="rect">
            <a:avLst/>
          </a:prstGeom>
        </p:spPr>
        <p:txBody>
          <a:bodyPr/>
          <a:lstStyle/>
          <a:p>
            <a:r>
              <a:rPr dirty="0"/>
              <a:t>Meet one another &amp; understand intent</a:t>
            </a:r>
          </a:p>
          <a:p>
            <a:r>
              <a:rPr dirty="0"/>
              <a:t>Define the problem </a:t>
            </a:r>
            <a:r>
              <a:rPr lang="en-GB" dirty="0"/>
              <a:t>troubling many of </a:t>
            </a:r>
            <a:r>
              <a:rPr dirty="0"/>
              <a:t>your constituents</a:t>
            </a:r>
          </a:p>
          <a:p>
            <a:r>
              <a:rPr dirty="0"/>
              <a:t>Describe attempts to correct </a:t>
            </a:r>
            <a:r>
              <a:rPr lang="en-GB" dirty="0"/>
              <a:t>this </a:t>
            </a:r>
            <a:r>
              <a:rPr dirty="0"/>
              <a:t>injustice</a:t>
            </a:r>
          </a:p>
          <a:p>
            <a:r>
              <a:rPr dirty="0"/>
              <a:t>Propose short term actions and long</a:t>
            </a:r>
            <a:r>
              <a:rPr lang="en-GB" dirty="0"/>
              <a:t> -</a:t>
            </a:r>
            <a:r>
              <a:rPr dirty="0"/>
              <a:t> term goals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035" y="1557697"/>
            <a:ext cx="16925930" cy="9520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igital’s legacy is most visible in Ayrshire"/>
          <p:cNvSpPr txBox="1">
            <a:spLocks noGrp="1"/>
          </p:cNvSpPr>
          <p:nvPr>
            <p:ph type="title"/>
          </p:nvPr>
        </p:nvSpPr>
        <p:spPr>
          <a:xfrm>
            <a:off x="2921000" y="549276"/>
            <a:ext cx="17526000" cy="2286002"/>
          </a:xfrm>
          <a:prstGeom prst="rect">
            <a:avLst/>
          </a:prstGeom>
        </p:spPr>
        <p:txBody>
          <a:bodyPr/>
          <a:lstStyle>
            <a:lvl1pPr defTabSz="1353310">
              <a:defRPr sz="64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lvl1pPr>
          </a:lstStyle>
          <a:p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Digital’s UK legacy is most visible in Ayrshire</a:t>
            </a:r>
          </a:p>
        </p:txBody>
      </p:sp>
      <p:sp>
        <p:nvSpPr>
          <p:cNvPr id="120" name="Digital Scotland…"/>
          <p:cNvSpPr txBox="1">
            <a:spLocks noGrp="1"/>
          </p:cNvSpPr>
          <p:nvPr>
            <p:ph type="body" sz="quarter" idx="1"/>
          </p:nvPr>
        </p:nvSpPr>
        <p:spPr>
          <a:xfrm>
            <a:off x="4137024" y="2530478"/>
            <a:ext cx="8080376" cy="6629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1111908">
              <a:spcBef>
                <a:spcPts val="700"/>
              </a:spcBef>
              <a:buSzTx/>
              <a:buFontTx/>
              <a:buNone/>
              <a:defRPr sz="3800"/>
            </a:pPr>
            <a:r>
              <a:rPr dirty="0"/>
              <a:t>Digital Scotland (DESL)</a:t>
            </a:r>
          </a:p>
          <a:p>
            <a:pPr marL="735177" lvl="1" indent="-457200" defTabSz="1111908">
              <a:spcBef>
                <a:spcPts val="700"/>
              </a:spcBef>
              <a:buFont typeface="Arial" panose="020B0604020202020204" pitchFamily="34" charset="0"/>
              <a:buChar char="•"/>
              <a:defRPr sz="3230"/>
            </a:pPr>
            <a:r>
              <a:rPr dirty="0" err="1"/>
              <a:t>Mosshill</a:t>
            </a:r>
            <a:r>
              <a:rPr dirty="0"/>
              <a:t> Site</a:t>
            </a:r>
          </a:p>
          <a:p>
            <a:pPr marL="555955" lvl="2" defTabSz="1111908">
              <a:spcBef>
                <a:spcPts val="700"/>
              </a:spcBef>
              <a:defRPr sz="3230"/>
            </a:pPr>
            <a:r>
              <a:rPr dirty="0"/>
              <a:t>Manufacturing Plant</a:t>
            </a:r>
          </a:p>
          <a:p>
            <a:pPr marL="555955" lvl="2" defTabSz="1111908">
              <a:spcBef>
                <a:spcPts val="700"/>
              </a:spcBef>
              <a:defRPr sz="3230"/>
            </a:pPr>
            <a:r>
              <a:rPr dirty="0"/>
              <a:t>Field </a:t>
            </a:r>
            <a:r>
              <a:rPr dirty="0" err="1"/>
              <a:t>Mfg</a:t>
            </a:r>
            <a:r>
              <a:rPr dirty="0"/>
              <a:t> Info Centre</a:t>
            </a:r>
          </a:p>
          <a:p>
            <a:pPr marL="555955" lvl="2" defTabSz="1111908">
              <a:spcBef>
                <a:spcPts val="700"/>
              </a:spcBef>
              <a:defRPr sz="3230"/>
            </a:pPr>
            <a:r>
              <a:rPr dirty="0"/>
              <a:t>Other hosted functions</a:t>
            </a:r>
          </a:p>
          <a:p>
            <a:pPr marL="1303020" lvl="3" defTabSz="1111908">
              <a:spcBef>
                <a:spcPts val="500"/>
              </a:spcBef>
              <a:defRPr sz="2850"/>
            </a:pPr>
            <a:r>
              <a:rPr dirty="0"/>
              <a:t>E.g. European Quality</a:t>
            </a:r>
          </a:p>
          <a:p>
            <a:pPr marL="735177" lvl="1" indent="-457200" defTabSz="1111908">
              <a:spcBef>
                <a:spcPts val="700"/>
              </a:spcBef>
              <a:buFont typeface="Arial" panose="020B0604020202020204" pitchFamily="34" charset="0"/>
              <a:buChar char="•"/>
              <a:defRPr sz="3230"/>
            </a:pPr>
            <a:r>
              <a:rPr dirty="0"/>
              <a:t>Logistics (Irvine)</a:t>
            </a:r>
          </a:p>
          <a:p>
            <a:pPr marL="735177" lvl="1" indent="-457200" defTabSz="1111908">
              <a:spcBef>
                <a:spcPts val="700"/>
              </a:spcBef>
              <a:buFont typeface="Arial" panose="020B0604020202020204" pitchFamily="34" charset="0"/>
              <a:buChar char="•"/>
              <a:defRPr sz="3230"/>
            </a:pPr>
            <a:r>
              <a:rPr dirty="0"/>
              <a:t>South Queensferry site </a:t>
            </a:r>
          </a:p>
          <a:p>
            <a:pPr marL="735177" lvl="1" indent="-457200" defTabSz="1111908">
              <a:spcBef>
                <a:spcPts val="700"/>
              </a:spcBef>
              <a:buFont typeface="Arial" panose="020B0604020202020204" pitchFamily="34" charset="0"/>
              <a:buChar char="•"/>
              <a:defRPr sz="3230"/>
            </a:pPr>
            <a:r>
              <a:rPr dirty="0"/>
              <a:t>Field service &amp; sales (Livingston and other locations)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BAF37B-863A-ECB3-B9A5-286B989E51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363450" y="3187700"/>
            <a:ext cx="8083550" cy="6883400"/>
          </a:xfrm>
        </p:spPr>
        <p:txBody>
          <a:bodyPr>
            <a:normAutofit/>
          </a:bodyPr>
          <a:lstStyle/>
          <a:p>
            <a:pPr marL="277977" lvl="1" indent="0" defTabSz="1111908">
              <a:spcBef>
                <a:spcPts val="700"/>
              </a:spcBef>
              <a:buNone/>
              <a:defRPr sz="3230"/>
            </a:pPr>
            <a:r>
              <a:rPr lang="en-GB" sz="3600" b="1" dirty="0"/>
              <a:t>Largest employer in West of Scotland other than the government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“6000” Hired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Primarily local people 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Part time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Contract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Suppliers &amp; Services- local &amp; UK</a:t>
            </a:r>
          </a:p>
          <a:p>
            <a:pPr marL="833930" lvl="2" indent="-277975" defTabSz="1111908">
              <a:spcBef>
                <a:spcPts val="500"/>
              </a:spcBef>
              <a:defRPr sz="2850"/>
            </a:pPr>
            <a:r>
              <a:rPr lang="en-GB" sz="3600" b="1" dirty="0"/>
              <a:t>Rest of the large workforce spread across UK; HPE HQ now </a:t>
            </a:r>
            <a:r>
              <a:rPr lang="en-GB" sz="3600" b="1" dirty="0" err="1"/>
              <a:t>Winnersh</a:t>
            </a:r>
            <a:endParaRPr lang="en-GB" sz="3600" b="1" dirty="0"/>
          </a:p>
          <a:p>
            <a:endParaRPr lang="en-US" dirty="0"/>
          </a:p>
        </p:txBody>
      </p:sp>
      <p:pic>
        <p:nvPicPr>
          <p:cNvPr id="7" name="Picture 6" descr="A parking lot with cars parked in front of a building&#10;&#10;Description automatically generated">
            <a:extLst>
              <a:ext uri="{FF2B5EF4-FFF2-40B4-BE49-F238E27FC236}">
                <a16:creationId xmlns:a16="http://schemas.microsoft.com/office/drawing/2014/main" id="{3B4DAF76-BBDE-0CFC-181A-5B3A4657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" y="9410700"/>
            <a:ext cx="5303496" cy="3977622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D3F991-7EBF-5E67-FF30-01BBEBFD8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589" y="9697711"/>
            <a:ext cx="6618111" cy="340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997EC7-F3BD-69A6-A462-F97E5246A51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098800" y="1257300"/>
            <a:ext cx="16662400" cy="9715500"/>
          </a:xfrm>
        </p:spPr>
        <p:txBody>
          <a:bodyPr>
            <a:normAutofit/>
          </a:bodyPr>
          <a:lstStyle/>
          <a:p>
            <a:r>
              <a:rPr lang="en-US" sz="7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Q: Why is the UK the only place in the world where HPE does not give increases to its Pre 97 pensioners</a:t>
            </a:r>
            <a:r>
              <a:rPr lang="en-US" sz="7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7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9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law permits it.</a:t>
            </a:r>
          </a:p>
        </p:txBody>
      </p:sp>
      <p:pic>
        <p:nvPicPr>
          <p:cNvPr id="10" name="Picture 9" descr="A walnut with a shell&#10;&#10;Description automatically generated with medium confidence">
            <a:extLst>
              <a:ext uri="{FF2B5EF4-FFF2-40B4-BE49-F238E27FC236}">
                <a16:creationId xmlns:a16="http://schemas.microsoft.com/office/drawing/2014/main" id="{6D698BBB-18C9-DEC2-A1F6-E16805A78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68249" y="7565444"/>
            <a:ext cx="11410951" cy="71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40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Merged with Compaq…"/>
          <p:cNvSpPr txBox="1"/>
          <p:nvPr/>
        </p:nvSpPr>
        <p:spPr>
          <a:xfrm>
            <a:off x="6282200" y="2865573"/>
            <a:ext cx="4366895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Merged with Compaq 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</a:p>
        </p:txBody>
      </p:sp>
      <p:sp>
        <p:nvSpPr>
          <p:cNvPr id="123" name="Bought by HP…"/>
          <p:cNvSpPr txBox="1"/>
          <p:nvPr/>
        </p:nvSpPr>
        <p:spPr>
          <a:xfrm>
            <a:off x="11483403" y="2918455"/>
            <a:ext cx="2824806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Bought by HP 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2002 </a:t>
            </a:r>
          </a:p>
        </p:txBody>
      </p:sp>
      <p:sp>
        <p:nvSpPr>
          <p:cNvPr id="124" name="Digital Equipment Corp…"/>
          <p:cNvSpPr txBox="1"/>
          <p:nvPr/>
        </p:nvSpPr>
        <p:spPr>
          <a:xfrm>
            <a:off x="396926" y="2892061"/>
            <a:ext cx="4532004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Digital Equipment Corp</a:t>
            </a:r>
          </a:p>
          <a:p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Founded 1957</a:t>
            </a:r>
          </a:p>
        </p:txBody>
      </p:sp>
      <p:sp>
        <p:nvSpPr>
          <p:cNvPr id="125" name="HP-HPE Split…"/>
          <p:cNvSpPr txBox="1"/>
          <p:nvPr/>
        </p:nvSpPr>
        <p:spPr>
          <a:xfrm>
            <a:off x="15128831" y="2880262"/>
            <a:ext cx="2724057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HP-HPE Split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126" name="Cloud"/>
          <p:cNvSpPr/>
          <p:nvPr/>
        </p:nvSpPr>
        <p:spPr>
          <a:xfrm>
            <a:off x="6188851" y="4059925"/>
            <a:ext cx="3402154" cy="205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27" name="Largest merger in…"/>
          <p:cNvSpPr txBox="1"/>
          <p:nvPr/>
        </p:nvSpPr>
        <p:spPr>
          <a:xfrm>
            <a:off x="6535957" y="4952041"/>
            <a:ext cx="3452954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Largest merger in </a:t>
            </a:r>
          </a:p>
          <a:p>
            <a: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computer industry history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Cloud"/>
          <p:cNvSpPr/>
          <p:nvPr/>
        </p:nvSpPr>
        <p:spPr>
          <a:xfrm>
            <a:off x="201510" y="7267968"/>
            <a:ext cx="3248640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 lvl="4">
              <a:defRPr sz="2400"/>
            </a:pPr>
            <a:endParaRPr/>
          </a:p>
        </p:txBody>
      </p:sp>
      <p:sp>
        <p:nvSpPr>
          <p:cNvPr id="129" name="1990…"/>
          <p:cNvSpPr txBox="1"/>
          <p:nvPr/>
        </p:nvSpPr>
        <p:spPr>
          <a:xfrm>
            <a:off x="715757" y="7900376"/>
            <a:ext cx="1822929" cy="11079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 lvl="4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1990</a:t>
            </a:r>
          </a:p>
          <a:p>
            <a:pPr lvl="5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120K People</a:t>
            </a:r>
          </a:p>
          <a:p>
            <a:pPr lvl="4"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14B $ Revenue </a:t>
            </a:r>
          </a:p>
        </p:txBody>
      </p:sp>
      <p:sp>
        <p:nvSpPr>
          <p:cNvPr id="130" name="Cloud"/>
          <p:cNvSpPr/>
          <p:nvPr/>
        </p:nvSpPr>
        <p:spPr>
          <a:xfrm>
            <a:off x="273366" y="4832951"/>
            <a:ext cx="3402155" cy="2050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1" name="Fastest growing company for 30 years"/>
          <p:cNvSpPr txBox="1"/>
          <p:nvPr/>
        </p:nvSpPr>
        <p:spPr>
          <a:xfrm>
            <a:off x="396926" y="5733290"/>
            <a:ext cx="2952147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Fastest growing company for 30 years</a:t>
            </a:r>
          </a:p>
        </p:txBody>
      </p:sp>
      <p:sp>
        <p:nvSpPr>
          <p:cNvPr id="132" name="Cloud"/>
          <p:cNvSpPr/>
          <p:nvPr/>
        </p:nvSpPr>
        <p:spPr>
          <a:xfrm>
            <a:off x="3666011" y="5905770"/>
            <a:ext cx="3248640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79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 lvl="4">
              <a:defRPr sz="2400"/>
            </a:pPr>
            <a:endParaRPr/>
          </a:p>
        </p:txBody>
      </p:sp>
      <p:sp>
        <p:nvSpPr>
          <p:cNvPr id="133" name="DEC 1.5B$…"/>
          <p:cNvSpPr txBox="1"/>
          <p:nvPr/>
        </p:nvSpPr>
        <p:spPr>
          <a:xfrm>
            <a:off x="4299617" y="6600432"/>
            <a:ext cx="2081013" cy="8002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DEC 1.5B$ </a:t>
            </a:r>
          </a:p>
          <a:p>
            <a:pPr>
              <a:defRPr sz="2000"/>
            </a:pPr>
            <a:r>
              <a:rPr b="1" dirty="0" err="1">
                <a:latin typeface="Calibri" panose="020F0502020204030204" pitchFamily="34" charset="0"/>
                <a:cs typeface="Calibri" panose="020F0502020204030204" pitchFamily="34" charset="0"/>
              </a:rPr>
              <a:t>Mosshill</a:t>
            </a:r>
            <a:r>
              <a:rPr b="1" dirty="0">
                <a:latin typeface="Calibri" panose="020F0502020204030204" pitchFamily="34" charset="0"/>
                <a:cs typeface="Calibri" panose="020F0502020204030204" pitchFamily="34" charset="0"/>
              </a:rPr>
              <a:t> Ayr 1977</a:t>
            </a:r>
          </a:p>
        </p:txBody>
      </p:sp>
      <p:sp>
        <p:nvSpPr>
          <p:cNvPr id="134" name="Arrow"/>
          <p:cNvSpPr/>
          <p:nvPr/>
        </p:nvSpPr>
        <p:spPr>
          <a:xfrm>
            <a:off x="5016068" y="3078815"/>
            <a:ext cx="464513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5" name="Arrow"/>
          <p:cNvSpPr/>
          <p:nvPr/>
        </p:nvSpPr>
        <p:spPr>
          <a:xfrm>
            <a:off x="10816348" y="3052102"/>
            <a:ext cx="464513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6" name="Arrow"/>
          <p:cNvSpPr/>
          <p:nvPr/>
        </p:nvSpPr>
        <p:spPr>
          <a:xfrm>
            <a:off x="14308209" y="3052102"/>
            <a:ext cx="464514" cy="459574"/>
          </a:xfrm>
          <a:prstGeom prst="rightArrow">
            <a:avLst>
              <a:gd name="adj1" fmla="val 32000"/>
              <a:gd name="adj2" fmla="val 65054"/>
            </a:avLst>
          </a:prstGeom>
          <a:solidFill>
            <a:srgbClr val="FF0000"/>
          </a:solidFill>
          <a:ln w="508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endParaRPr/>
          </a:p>
        </p:txBody>
      </p:sp>
      <p:sp>
        <p:nvSpPr>
          <p:cNvPr id="138" name="Discretionary increases match inflation 97%"/>
          <p:cNvSpPr txBox="1"/>
          <p:nvPr/>
        </p:nvSpPr>
        <p:spPr>
          <a:xfrm rot="20223945">
            <a:off x="16755" y="8061544"/>
            <a:ext cx="14778399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r>
              <a:rPr b="1" dirty="0"/>
              <a:t>Discretionary increases match</a:t>
            </a:r>
            <a:r>
              <a:rPr lang="en-GB" b="1" dirty="0"/>
              <a:t>ed</a:t>
            </a:r>
            <a:r>
              <a:rPr b="1" dirty="0"/>
              <a:t> inflation 97%</a:t>
            </a:r>
            <a:r>
              <a:rPr lang="en-GB" b="1" dirty="0"/>
              <a:t> until HPE took over</a:t>
            </a:r>
          </a:p>
        </p:txBody>
      </p:sp>
      <p:sp>
        <p:nvSpPr>
          <p:cNvPr id="139" name="Shape"/>
          <p:cNvSpPr/>
          <p:nvPr/>
        </p:nvSpPr>
        <p:spPr>
          <a:xfrm>
            <a:off x="12769387" y="3583178"/>
            <a:ext cx="1224808" cy="195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9829" y="0"/>
                  <a:pt x="9040" y="496"/>
                  <a:pt x="9040" y="1105"/>
                </a:cubicBezTo>
                <a:lnTo>
                  <a:pt x="9040" y="10920"/>
                </a:lnTo>
                <a:lnTo>
                  <a:pt x="8048" y="10920"/>
                </a:lnTo>
                <a:lnTo>
                  <a:pt x="8048" y="2365"/>
                </a:lnTo>
                <a:cubicBezTo>
                  <a:pt x="8048" y="1756"/>
                  <a:pt x="7256" y="1263"/>
                  <a:pt x="6283" y="1263"/>
                </a:cubicBezTo>
                <a:cubicBezTo>
                  <a:pt x="5309" y="1263"/>
                  <a:pt x="4520" y="1756"/>
                  <a:pt x="4520" y="2365"/>
                </a:cubicBezTo>
                <a:lnTo>
                  <a:pt x="4520" y="10920"/>
                </a:lnTo>
                <a:lnTo>
                  <a:pt x="3528" y="10920"/>
                </a:lnTo>
                <a:lnTo>
                  <a:pt x="3528" y="5727"/>
                </a:lnTo>
                <a:cubicBezTo>
                  <a:pt x="3528" y="5118"/>
                  <a:pt x="2736" y="4622"/>
                  <a:pt x="1763" y="4622"/>
                </a:cubicBezTo>
                <a:cubicBezTo>
                  <a:pt x="789" y="4622"/>
                  <a:pt x="0" y="5118"/>
                  <a:pt x="0" y="5727"/>
                </a:cubicBezTo>
                <a:lnTo>
                  <a:pt x="0" y="14852"/>
                </a:lnTo>
                <a:cubicBezTo>
                  <a:pt x="0" y="16717"/>
                  <a:pt x="1208" y="18404"/>
                  <a:pt x="3160" y="19625"/>
                </a:cubicBezTo>
                <a:cubicBezTo>
                  <a:pt x="5113" y="20846"/>
                  <a:pt x="7809" y="21600"/>
                  <a:pt x="10786" y="21600"/>
                </a:cubicBezTo>
                <a:cubicBezTo>
                  <a:pt x="16741" y="21600"/>
                  <a:pt x="21573" y="18577"/>
                  <a:pt x="21573" y="14852"/>
                </a:cubicBezTo>
                <a:lnTo>
                  <a:pt x="21600" y="14852"/>
                </a:lnTo>
                <a:lnTo>
                  <a:pt x="21600" y="6172"/>
                </a:lnTo>
                <a:cubicBezTo>
                  <a:pt x="20626" y="6172"/>
                  <a:pt x="19744" y="6420"/>
                  <a:pt x="19106" y="6820"/>
                </a:cubicBezTo>
                <a:cubicBezTo>
                  <a:pt x="18467" y="7220"/>
                  <a:pt x="18072" y="7772"/>
                  <a:pt x="18072" y="8381"/>
                </a:cubicBezTo>
                <a:lnTo>
                  <a:pt x="18072" y="10920"/>
                </a:lnTo>
                <a:lnTo>
                  <a:pt x="17088" y="10920"/>
                </a:lnTo>
                <a:lnTo>
                  <a:pt x="17088" y="2365"/>
                </a:lnTo>
                <a:cubicBezTo>
                  <a:pt x="17088" y="1756"/>
                  <a:pt x="16296" y="1263"/>
                  <a:pt x="15323" y="1263"/>
                </a:cubicBezTo>
                <a:cubicBezTo>
                  <a:pt x="14349" y="1263"/>
                  <a:pt x="13560" y="1756"/>
                  <a:pt x="13560" y="2365"/>
                </a:cubicBezTo>
                <a:lnTo>
                  <a:pt x="13560" y="10920"/>
                </a:lnTo>
                <a:lnTo>
                  <a:pt x="12568" y="10920"/>
                </a:lnTo>
                <a:lnTo>
                  <a:pt x="12568" y="1105"/>
                </a:lnTo>
                <a:cubicBezTo>
                  <a:pt x="12568" y="496"/>
                  <a:pt x="11776" y="0"/>
                  <a:pt x="10803" y="0"/>
                </a:cubicBezTo>
                <a:close/>
              </a:path>
            </a:pathLst>
          </a:custGeom>
          <a:solidFill>
            <a:schemeClr val="accent2"/>
          </a:solidFill>
          <a:ln w="50800">
            <a:solidFill>
              <a:srgbClr val="8C3A3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3 increases since (1%, 1%, 3%)…"/>
          <p:cNvSpPr txBox="1"/>
          <p:nvPr/>
        </p:nvSpPr>
        <p:spPr>
          <a:xfrm>
            <a:off x="9779375" y="8932808"/>
            <a:ext cx="6005164" cy="12926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3 increases since (1%, 1%, 3%) </a:t>
            </a:r>
          </a:p>
          <a:p>
            <a:pPr>
              <a:defRPr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past 22</a:t>
            </a: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 years </a:t>
            </a:r>
          </a:p>
        </p:txBody>
      </p:sp>
      <p:sp>
        <p:nvSpPr>
          <p:cNvPr id="141" name="Inflation"/>
          <p:cNvSpPr txBox="1"/>
          <p:nvPr/>
        </p:nvSpPr>
        <p:spPr>
          <a:xfrm rot="19975652">
            <a:off x="12047302" y="6749968"/>
            <a:ext cx="3439558" cy="7386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z="2000"/>
            </a:lvl1pPr>
          </a:lstStyle>
          <a:p>
            <a:r>
              <a:rPr sz="3600" dirty="0"/>
              <a:t>Inflation</a:t>
            </a:r>
          </a:p>
        </p:txBody>
      </p:sp>
      <p:sp>
        <p:nvSpPr>
          <p:cNvPr id="144" name="Of the estimated 6000…"/>
          <p:cNvSpPr txBox="1"/>
          <p:nvPr/>
        </p:nvSpPr>
        <p:spPr>
          <a:xfrm>
            <a:off x="19761733" y="4904011"/>
            <a:ext cx="3602262" cy="19082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Of the estimated 6000 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hired in Ayrshire,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large number are now</a:t>
            </a:r>
          </a:p>
          <a:p>
            <a:pPr>
              <a:defRPr sz="28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pPr>
            <a:r>
              <a:rPr b="1" i="1" dirty="0">
                <a:latin typeface="Calibri" panose="020F0502020204030204" pitchFamily="34" charset="0"/>
                <a:cs typeface="Calibri" panose="020F0502020204030204" pitchFamily="34" charset="0"/>
              </a:rPr>
              <a:t>pensioners</a:t>
            </a:r>
          </a:p>
        </p:txBody>
      </p:sp>
      <p:pic>
        <p:nvPicPr>
          <p:cNvPr id="145" name="Heart Heart" descr="Heart Heart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153" y="3974745"/>
            <a:ext cx="5560001" cy="4957748"/>
          </a:xfrm>
          <a:prstGeom prst="rect">
            <a:avLst/>
          </a:prstGeom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46" name="Pre 97 pensions not indexed"/>
          <p:cNvSpPr txBox="1"/>
          <p:nvPr/>
        </p:nvSpPr>
        <p:spPr>
          <a:xfrm>
            <a:off x="980933" y="388704"/>
            <a:ext cx="18125814" cy="14157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z="6000">
                <a:solidFill>
                  <a:srgbClr val="FF2600"/>
                </a:solidFill>
                <a:latin typeface="Synchro LET"/>
                <a:ea typeface="Synchro LET"/>
                <a:cs typeface="Synchro LET"/>
                <a:sym typeface="Synchro LET"/>
              </a:defRPr>
            </a:lvl1pPr>
          </a:lstStyle>
          <a:p>
            <a:r>
              <a:rPr lang="en-GB" sz="8000" b="1" i="1" dirty="0">
                <a:latin typeface="Calibri" panose="020F0502020204030204" pitchFamily="34" charset="0"/>
                <a:cs typeface="Calibri" panose="020F0502020204030204" pitchFamily="34" charset="0"/>
              </a:rPr>
              <a:t>“Ownership” Changes, Pension Erosion</a:t>
            </a:r>
            <a:endParaRPr sz="8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EC 1.5B$…">
            <a:extLst>
              <a:ext uri="{FF2B5EF4-FFF2-40B4-BE49-F238E27FC236}">
                <a16:creationId xmlns:a16="http://schemas.microsoft.com/office/drawing/2014/main" id="{F9E05A15-89A1-BCF9-D540-3B0AA39DC019}"/>
              </a:ext>
            </a:extLst>
          </p:cNvPr>
          <p:cNvSpPr txBox="1"/>
          <p:nvPr/>
        </p:nvSpPr>
        <p:spPr>
          <a:xfrm>
            <a:off x="837135" y="4021952"/>
            <a:ext cx="2156353" cy="55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 what’s right</a:t>
            </a:r>
            <a:endParaRPr sz="24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EC 1.5B$…">
            <a:extLst>
              <a:ext uri="{FF2B5EF4-FFF2-40B4-BE49-F238E27FC236}">
                <a16:creationId xmlns:a16="http://schemas.microsoft.com/office/drawing/2014/main" id="{8454289B-97A1-C167-E1D7-F466428E7E9D}"/>
              </a:ext>
            </a:extLst>
          </p:cNvPr>
          <p:cNvSpPr txBox="1"/>
          <p:nvPr/>
        </p:nvSpPr>
        <p:spPr>
          <a:xfrm>
            <a:off x="14510751" y="3934115"/>
            <a:ext cx="4158505" cy="553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7" tIns="91437" rIns="91437" bIns="91437">
            <a:spAutoFit/>
          </a:bodyPr>
          <a:lstStyle/>
          <a:p>
            <a:pPr>
              <a:defRPr sz="2000"/>
            </a:pPr>
            <a:r>
              <a:rPr lang="en-GB" sz="2400" b="1" i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Only do what’s </a:t>
            </a:r>
            <a:r>
              <a:rPr lang="en-GB" sz="2400" b="1" i="1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legally required</a:t>
            </a:r>
            <a:endParaRPr sz="2400" b="1" i="1" u="sng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Woman with cane with solid fill">
            <a:extLst>
              <a:ext uri="{FF2B5EF4-FFF2-40B4-BE49-F238E27FC236}">
                <a16:creationId xmlns:a16="http://schemas.microsoft.com/office/drawing/2014/main" id="{89797F99-8921-85F4-B1E4-81CCFC6D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2319" y="6563052"/>
            <a:ext cx="914400" cy="914400"/>
          </a:xfrm>
          <a:prstGeom prst="rect">
            <a:avLst/>
          </a:prstGeom>
        </p:spPr>
      </p:pic>
      <p:pic>
        <p:nvPicPr>
          <p:cNvPr id="11" name="Graphic 10" descr="Flying Money outline">
            <a:extLst>
              <a:ext uri="{FF2B5EF4-FFF2-40B4-BE49-F238E27FC236}">
                <a16:creationId xmlns:a16="http://schemas.microsoft.com/office/drawing/2014/main" id="{6E46C595-3436-8398-CEBB-8E27FBB3E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99886" y="860514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E84300-B1B9-64C9-AC74-224013EFE0BA}"/>
                  </a:ext>
                </a:extLst>
              </p14:cNvPr>
              <p14:cNvContentPartPr/>
              <p14:nvPr/>
            </p14:nvContentPartPr>
            <p14:xfrm>
              <a:off x="21193440" y="280756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E84300-B1B9-64C9-AC74-224013EFE0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84800" y="275356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2F133B7-F937-9EEF-FCD1-7C95F40B7F12}"/>
                  </a:ext>
                </a:extLst>
              </p14:cNvPr>
              <p14:cNvContentPartPr/>
              <p14:nvPr/>
            </p14:nvContentPartPr>
            <p14:xfrm>
              <a:off x="21427800" y="247240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2F133B7-F937-9EEF-FCD1-7C95F40B7F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18800" y="241840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2C1DA34-E207-3951-14C2-C288C00B7A91}"/>
                  </a:ext>
                </a:extLst>
              </p14:cNvPr>
              <p14:cNvContentPartPr/>
              <p14:nvPr/>
            </p14:nvContentPartPr>
            <p14:xfrm>
              <a:off x="22449840" y="3557800"/>
              <a:ext cx="1440" cy="7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2C1DA34-E207-3951-14C2-C288C00B7A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441200" y="3504160"/>
                <a:ext cx="19080" cy="11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F31A951-6643-C42E-7D6D-78AEFC37923A}"/>
              </a:ext>
            </a:extLst>
          </p:cNvPr>
          <p:cNvGrpSpPr/>
          <p:nvPr/>
        </p:nvGrpSpPr>
        <p:grpSpPr>
          <a:xfrm>
            <a:off x="21346080" y="2737360"/>
            <a:ext cx="11160" cy="1800"/>
            <a:chOff x="21346080" y="2737360"/>
            <a:chExt cx="11160" cy="1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29BE065-AC26-5DEC-DC39-11C24038709E}"/>
                    </a:ext>
                  </a:extLst>
                </p14:cNvPr>
                <p14:cNvContentPartPr/>
                <p14:nvPr/>
              </p14:nvContentPartPr>
              <p14:xfrm>
                <a:off x="21346080" y="2737360"/>
                <a:ext cx="8280" cy="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29BE065-AC26-5DEC-DC39-11C24038709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337440" y="2683720"/>
                  <a:ext cx="259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FB26C7A-A0F2-1C26-7EAF-706F2F72C1F2}"/>
                    </a:ext>
                  </a:extLst>
                </p14:cNvPr>
                <p14:cNvContentPartPr/>
                <p14:nvPr/>
              </p14:nvContentPartPr>
              <p14:xfrm>
                <a:off x="21353640" y="2738080"/>
                <a:ext cx="3600" cy="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FB26C7A-A0F2-1C26-7EAF-706F2F72C1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345000" y="2684080"/>
                  <a:ext cx="21240" cy="108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Graphic 29" descr="Coffin with solid fill">
            <a:extLst>
              <a:ext uri="{FF2B5EF4-FFF2-40B4-BE49-F238E27FC236}">
                <a16:creationId xmlns:a16="http://schemas.microsoft.com/office/drawing/2014/main" id="{BF5C62C4-71FA-8FE9-B538-C83FA9933D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038086" y="8605145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F59D1A6-5EFF-5279-CF0B-7CF0FB268A8F}"/>
              </a:ext>
            </a:extLst>
          </p:cNvPr>
          <p:cNvSpPr txBox="1"/>
          <p:nvPr/>
        </p:nvSpPr>
        <p:spPr>
          <a:xfrm>
            <a:off x="20365354" y="9129968"/>
            <a:ext cx="2395019" cy="19082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Survivor benefits 60% - of the reduced value pension </a:t>
            </a:r>
            <a:endParaRPr kumimoji="0" lang="en-US" sz="2800" b="1" i="1" u="none" strike="noStrike" cap="none" spc="0" normalizeH="0" baseline="0" dirty="0">
              <a:ln>
                <a:noFill/>
              </a:ln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2F34FB-9043-59F4-0861-091B83F62EE2}"/>
              </a:ext>
            </a:extLst>
          </p:cNvPr>
          <p:cNvSpPr txBox="1"/>
          <p:nvPr/>
        </p:nvSpPr>
        <p:spPr>
          <a:xfrm>
            <a:off x="16745647" y="6855408"/>
            <a:ext cx="2395019" cy="18466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Pension Erosion of up to 70%</a:t>
            </a:r>
            <a:endParaRPr kumimoji="0" lang="en-US" sz="3600" b="1" i="1" u="none" strike="noStrike" cap="none" spc="0" normalizeH="0" baseline="0" dirty="0">
              <a:ln>
                <a:noFill/>
              </a:ln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"/>
            </a:endParaRPr>
          </a:p>
        </p:txBody>
      </p:sp>
      <p:pic>
        <p:nvPicPr>
          <p:cNvPr id="35" name="Graphic 34" descr="Man with cane with solid fill">
            <a:extLst>
              <a:ext uri="{FF2B5EF4-FFF2-40B4-BE49-F238E27FC236}">
                <a16:creationId xmlns:a16="http://schemas.microsoft.com/office/drawing/2014/main" id="{E6E873CF-EB1D-A07B-A611-61F6E37416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971273" y="6864335"/>
            <a:ext cx="914400" cy="914400"/>
          </a:xfrm>
          <a:prstGeom prst="rect">
            <a:avLst/>
          </a:prstGeom>
        </p:spPr>
      </p:pic>
      <p:pic>
        <p:nvPicPr>
          <p:cNvPr id="52" name="Graphic 51" descr="Arrow: Clockwise curve outline">
            <a:extLst>
              <a:ext uri="{FF2B5EF4-FFF2-40B4-BE49-F238E27FC236}">
                <a16:creationId xmlns:a16="http://schemas.microsoft.com/office/drawing/2014/main" id="{DB8003F6-6399-4B7F-698F-D5DE328CA6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4468631">
            <a:off x="9094976" y="2393518"/>
            <a:ext cx="3145689" cy="1209141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F7A7811-DFC0-9476-8E6D-16BD579A65C7}"/>
              </a:ext>
            </a:extLst>
          </p:cNvPr>
          <p:cNvSpPr txBox="1"/>
          <p:nvPr/>
        </p:nvSpPr>
        <p:spPr>
          <a:xfrm>
            <a:off x="20618196" y="3335833"/>
            <a:ext cx="2208246" cy="7386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"/>
              </a:rPr>
              <a:t>2024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31" y="762000"/>
            <a:ext cx="22208537" cy="11459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Update"/>
          <p:cNvSpPr txBox="1">
            <a:spLocks noGrp="1"/>
          </p:cNvSpPr>
          <p:nvPr>
            <p:ph type="title"/>
          </p:nvPr>
        </p:nvSpPr>
        <p:spPr>
          <a:xfrm>
            <a:off x="1282700" y="98026"/>
            <a:ext cx="15773400" cy="22895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100"/>
            </a:lvl1pPr>
          </a:lstStyle>
          <a:p>
            <a:r>
              <a:rPr lang="en-GB" sz="8800" b="1" dirty="0">
                <a:solidFill>
                  <a:srgbClr val="FF0000"/>
                </a:solidFill>
              </a:rPr>
              <a:t>What has been done</a:t>
            </a:r>
            <a:endParaRPr sz="8800" b="1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45CC9-23C3-11F0-CBBE-7EB2F937B52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82700" y="1981200"/>
            <a:ext cx="10477500" cy="11125200"/>
          </a:xfrm>
        </p:spPr>
        <p:txBody>
          <a:bodyPr>
            <a:normAutofit/>
          </a:bodyPr>
          <a:lstStyle/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HPPA (Pensioners Association) formed 2017; </a:t>
            </a:r>
            <a:r>
              <a:rPr lang="en-GB" sz="32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preceeded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Digital Pension Action Group</a:t>
            </a:r>
          </a:p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Many people have tried many methods</a:t>
            </a:r>
          </a:p>
          <a:p>
            <a:pPr lvl="1"/>
            <a:r>
              <a:rPr lang="en-GB" sz="3200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Letters</a:t>
            </a:r>
            <a:r>
              <a:rPr lang="en-GB" sz="320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sz="3200" b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  <a:endParaRPr lang="en-GB" sz="32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Ombudsman</a:t>
            </a:r>
          </a:p>
          <a:p>
            <a:pPr lvl="1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Representations to DWP &amp; TPR including DB Funding Code related to PA2021</a:t>
            </a:r>
          </a:p>
          <a:p>
            <a:pPr lvl="1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Oral evidence Pensions Select Committee Inquiry into DB Pensions; one recommendation included in Final Report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 to Annual Shareholders Meeting</a:t>
            </a:r>
          </a:p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Recent meeting with Trustee</a:t>
            </a:r>
          </a:p>
          <a:p>
            <a:pPr lvl="1"/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Breech of good faith	</a:t>
            </a:r>
          </a:p>
          <a:p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Alliance starting to form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Two WM debates </a:t>
            </a:r>
            <a:r>
              <a:rPr lang="en-GB" sz="32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pPr marL="457200" lvl="1" indent="0">
              <a:buNone/>
            </a:pPr>
            <a:endParaRPr lang="en-GB" sz="123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42E4E5-1E49-9294-60EB-7A43555CC9C8}"/>
              </a:ext>
            </a:extLst>
          </p:cNvPr>
          <p:cNvSpPr txBox="1">
            <a:spLocks/>
          </p:cNvSpPr>
          <p:nvPr/>
        </p:nvSpPr>
        <p:spPr>
          <a:xfrm>
            <a:off x="12846050" y="1981200"/>
            <a:ext cx="10477500" cy="9982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79" rIns="68579" bIns="68579">
            <a:normAutofit fontScale="25000" lnSpcReduction="20000"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Aptos"/>
                <a:ea typeface="Aptos"/>
                <a:cs typeface="Aptos"/>
                <a:sym typeface="Aptos"/>
              </a:defRPr>
            </a:lvl5pPr>
            <a:lvl6pPr marL="3017520" marR="0" indent="-731520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74720" marR="0" indent="-731520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31918" marR="0" indent="-731518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89118" marR="0" indent="-731518" algn="l" defTabSz="1828800" rtl="0" latinLnBrk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Demonstration of 200 pensioners HPE HQ late 2023</a:t>
            </a:r>
          </a:p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6 articles last year by Patrick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Hoskings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, The Times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Many other articles and some TV coverage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Recent article Mail on Sunday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Others expected; photo from today?</a:t>
            </a:r>
          </a:p>
          <a:p>
            <a:pPr marL="0" indent="0" hangingPunct="1">
              <a:buNone/>
            </a:pPr>
            <a:endParaRPr lang="en-GB" sz="1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General pattern was no real exchange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HQ passes to UK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It’s legal, “go away”, “talk to the Trustee”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Revelation resulted from Allan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Dorans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’ letter to Patricia Russo, CEO</a:t>
            </a:r>
          </a:p>
          <a:p>
            <a:pPr lvl="1" hangingPunct="1"/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“Fundamental error” revealed in UK MD Harris’ reply to </a:t>
            </a:r>
            <a:r>
              <a:rPr lang="en-GB" sz="12800" dirty="0" err="1">
                <a:latin typeface="Calibri" panose="020F0502020204030204" pitchFamily="34" charset="0"/>
                <a:cs typeface="Calibri" panose="020F0502020204030204" pitchFamily="34" charset="0"/>
              </a:rPr>
              <a:t>Dorans</a:t>
            </a:r>
            <a:r>
              <a:rPr lang="en-GB" sz="12800" dirty="0">
                <a:latin typeface="Calibri" panose="020F0502020204030204" pitchFamily="34" charset="0"/>
                <a:cs typeface="Calibri" panose="020F0502020204030204" pitchFamily="34" charset="0"/>
              </a:rPr>
              <a:t>’ letter but left unanswered by timing of election</a:t>
            </a:r>
          </a:p>
          <a:p>
            <a:pPr lvl="1" hangingPunct="1"/>
            <a:r>
              <a:rPr lang="en-GB" sz="2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your help to reply</a:t>
            </a:r>
          </a:p>
          <a:p>
            <a:pPr lvl="1" hangingPunct="1"/>
            <a:endParaRPr lang="en-GB" sz="1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/>
            <a:endParaRPr lang="en-US" dirty="0"/>
          </a:p>
        </p:txBody>
      </p:sp>
      <p:pic>
        <p:nvPicPr>
          <p:cNvPr id="13" name="Graphic 12" descr="Footprints with solid fill">
            <a:extLst>
              <a:ext uri="{FF2B5EF4-FFF2-40B4-BE49-F238E27FC236}">
                <a16:creationId xmlns:a16="http://schemas.microsoft.com/office/drawing/2014/main" id="{EADBC20B-DE36-07A0-18B6-B7E512C16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597525" y="10452100"/>
            <a:ext cx="3530600" cy="3530600"/>
          </a:xfrm>
          <a:prstGeom prst="rect">
            <a:avLst/>
          </a:prstGeom>
        </p:spPr>
      </p:pic>
      <p:pic>
        <p:nvPicPr>
          <p:cNvPr id="14" name="Graphic 13" descr="Footprints with solid fill">
            <a:extLst>
              <a:ext uri="{FF2B5EF4-FFF2-40B4-BE49-F238E27FC236}">
                <a16:creationId xmlns:a16="http://schemas.microsoft.com/office/drawing/2014/main" id="{10DDD513-74B4-A236-457D-64ACEBA28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42375" y="9969500"/>
            <a:ext cx="3530600" cy="3530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at we are specifically asking of ES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792222">
              <a:defRPr sz="8600"/>
            </a:lvl1pPr>
          </a:lstStyle>
          <a:p>
            <a:r>
              <a:rPr lang="en-GB" dirty="0"/>
              <a:t>Key</a:t>
            </a:r>
            <a:r>
              <a:rPr dirty="0"/>
              <a:t> </a:t>
            </a:r>
            <a:r>
              <a:rPr lang="en-GB" dirty="0"/>
              <a:t>objectives towards improving outcomes for pensioners </a:t>
            </a:r>
            <a:endParaRPr dirty="0"/>
          </a:p>
        </p:txBody>
      </p:sp>
      <p:sp>
        <p:nvSpPr>
          <p:cNvPr id="173" name="Short - med term goals…"/>
          <p:cNvSpPr txBox="1">
            <a:spLocks noGrp="1"/>
          </p:cNvSpPr>
          <p:nvPr>
            <p:ph type="body" idx="1"/>
          </p:nvPr>
        </p:nvSpPr>
        <p:spPr>
          <a:xfrm>
            <a:off x="3111500" y="3149600"/>
            <a:ext cx="18161000" cy="91027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914400" defTabSz="757853">
              <a:spcBef>
                <a:spcPts val="500"/>
              </a:spcBef>
              <a:buSzTx/>
              <a:buFont typeface="+mj-lt"/>
              <a:buAutoNum type="arabicPeriod"/>
              <a:defRPr sz="4588" b="1"/>
            </a:pPr>
            <a:r>
              <a:rPr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Use influence to get </a:t>
            </a:r>
            <a:r>
              <a:rPr i="1" u="sng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select committee recommendations </a:t>
            </a:r>
            <a:r>
              <a:rPr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delivered to Parliament &amp; implemented </a:t>
            </a:r>
            <a:endParaRPr lang="en-GB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914400" indent="-914400" defTabSz="757853">
              <a:spcBef>
                <a:spcPts val="500"/>
              </a:spcBef>
              <a:buSzTx/>
              <a:buFont typeface="+mj-lt"/>
              <a:buAutoNum type="arabicPeriod"/>
              <a:defRPr sz="4588" b="1"/>
            </a:pP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Advocate for use of Code of Ethical practice </a:t>
            </a:r>
            <a:r>
              <a:rPr lang="en-GB" b="1" i="1" dirty="0">
                <a:solidFill>
                  <a:srgbClr val="FF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“now” </a:t>
            </a: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for large multi-nationals exploiting the “flaw in the law”</a:t>
            </a:r>
          </a:p>
          <a:p>
            <a:pPr marL="914400" indent="-914400" defTabSz="757853">
              <a:spcBef>
                <a:spcPts val="500"/>
              </a:spcBef>
              <a:buSzTx/>
              <a:buFont typeface="+mj-lt"/>
              <a:buAutoNum type="arabicPeriod"/>
              <a:defRPr sz="4588" b="1"/>
            </a:pP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Determine the scale of the Pre 97 problem</a:t>
            </a:r>
          </a:p>
          <a:p>
            <a:pPr marL="1907178" lvl="3" indent="-914400" defTabSz="757853">
              <a:spcBef>
                <a:spcPts val="400"/>
              </a:spcBef>
              <a:buSzTx/>
              <a:defRPr sz="4588"/>
            </a:pP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Advocate research into the findings from TPR research into pre-97 treatment by top 200 companies (80%)</a:t>
            </a:r>
          </a:p>
          <a:p>
            <a:pPr marL="914400" lvl="1" indent="-914400" defTabSz="757853">
              <a:spcBef>
                <a:spcPts val="400"/>
              </a:spcBef>
              <a:buSzTx/>
              <a:buFont typeface="+mj-lt"/>
              <a:buAutoNum type="arabicPeriod" startAt="4"/>
              <a:defRPr sz="4588"/>
            </a:pP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Support using findings to </a:t>
            </a:r>
            <a:r>
              <a:rPr lang="en-GB" b="1" dirty="0" err="1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</a:t>
            </a:r>
            <a:r>
              <a:rPr b="1" dirty="0" err="1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nform</a:t>
            </a:r>
            <a:r>
              <a:rPr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</a:t>
            </a:r>
            <a:r>
              <a:rPr b="1" dirty="0" err="1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olicy</a:t>
            </a:r>
            <a:r>
              <a:rPr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</a:t>
            </a:r>
            <a:r>
              <a:rPr b="1" dirty="0" err="1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evelopment</a:t>
            </a:r>
            <a:r>
              <a:rPr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and future changes to </a:t>
            </a:r>
            <a:r>
              <a:rPr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pensions </a:t>
            </a:r>
            <a:r>
              <a:rPr b="1" dirty="0" err="1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legislatio</a:t>
            </a:r>
            <a:r>
              <a:rPr lang="en-GB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n</a:t>
            </a:r>
            <a:endParaRPr b="1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0" indent="0" defTabSz="338327">
              <a:spcBef>
                <a:spcPts val="0"/>
              </a:spcBef>
              <a:buSzTx/>
              <a:buFont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 defTabSz="338327">
              <a:spcBef>
                <a:spcPts val="0"/>
              </a:spcBef>
              <a:buSzTx/>
              <a:buFont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 defTabSz="338327">
              <a:spcBef>
                <a:spcPts val="0"/>
              </a:spcBef>
              <a:buSzTx/>
              <a:buFontTx/>
              <a:buNone/>
              <a:defRPr sz="1036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L="0" indent="0" defTabSz="338327">
              <a:spcBef>
                <a:spcPts val="0"/>
              </a:spcBef>
              <a:buSzTx/>
              <a:buFontTx/>
              <a:buNone/>
              <a:defRPr sz="1184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48" y="2079921"/>
            <a:ext cx="18680831" cy="9698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7" tIns="91437" rIns="91437" bIns="91437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7" tIns="91437" rIns="91437" bIns="91437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594</Words>
  <Application>Microsoft Macintosh PowerPoint</Application>
  <PresentationFormat>Custom</PresentationFormat>
  <Paragraphs>100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Helvetica</vt:lpstr>
      <vt:lpstr>Helvetica Neue</vt:lpstr>
      <vt:lpstr>Blank</vt:lpstr>
      <vt:lpstr>Legacy of Ayrshire’s Silicon Glen Digital - Compaq - HPE</vt:lpstr>
      <vt:lpstr>Meeting Objectives</vt:lpstr>
      <vt:lpstr>Digital’s UK legacy is most visible in Ayrshire</vt:lpstr>
      <vt:lpstr>PowerPoint Presentation</vt:lpstr>
      <vt:lpstr>PowerPoint Presentation</vt:lpstr>
      <vt:lpstr>PowerPoint Presentation</vt:lpstr>
      <vt:lpstr>What has been done</vt:lpstr>
      <vt:lpstr>Key objectives towards improving outcomes for pensioners </vt:lpstr>
      <vt:lpstr>PowerPoint Presentation</vt:lpstr>
      <vt:lpstr>Possible Next steps</vt:lpstr>
      <vt:lpstr>Further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Legacy of Ayrshire’s Silicon Glen Digital - Compaq - HPE</dc:title>
  <cp:lastModifiedBy>Patricia Kennedy</cp:lastModifiedBy>
  <cp:revision>26</cp:revision>
  <cp:lastPrinted>2024-09-27T17:52:56Z</cp:lastPrinted>
  <dcterms:modified xsi:type="dcterms:W3CDTF">2024-09-28T15:27:01Z</dcterms:modified>
</cp:coreProperties>
</file>