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20" r:id="rId2"/>
    <p:sldId id="322" r:id="rId3"/>
    <p:sldId id="313" r:id="rId4"/>
    <p:sldId id="256" r:id="rId5"/>
    <p:sldId id="334" r:id="rId6"/>
    <p:sldId id="259" r:id="rId7"/>
    <p:sldId id="260" r:id="rId8"/>
    <p:sldId id="328" r:id="rId9"/>
    <p:sldId id="335" r:id="rId10"/>
    <p:sldId id="336" r:id="rId11"/>
    <p:sldId id="337" r:id="rId12"/>
    <p:sldId id="338" r:id="rId13"/>
    <p:sldId id="327" r:id="rId14"/>
    <p:sldId id="326" r:id="rId15"/>
    <p:sldId id="277" r:id="rId16"/>
    <p:sldId id="265" r:id="rId17"/>
    <p:sldId id="314" r:id="rId18"/>
    <p:sldId id="310" r:id="rId19"/>
    <p:sldId id="280" r:id="rId20"/>
    <p:sldId id="321" r:id="rId21"/>
    <p:sldId id="269" r:id="rId22"/>
    <p:sldId id="325" r:id="rId23"/>
    <p:sldId id="324" r:id="rId24"/>
    <p:sldId id="318" r:id="rId25"/>
    <p:sldId id="339" r:id="rId26"/>
    <p:sldId id="323" r:id="rId27"/>
    <p:sldId id="261" r:id="rId28"/>
    <p:sldId id="272" r:id="rId29"/>
    <p:sldId id="262" r:id="rId30"/>
    <p:sldId id="264" r:id="rId31"/>
    <p:sldId id="332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521415D9-36F7-43E2-AB2F-B90AF26B5E84}">
      <p14:sectionLst xmlns:p14="http://schemas.microsoft.com/office/powerpoint/2010/main">
        <p14:section name="Default Section" id="{14CBDD91-B1E5-2C4A-BD7E-2C0BA8883DF8}">
          <p14:sldIdLst>
            <p14:sldId id="320"/>
            <p14:sldId id="322"/>
            <p14:sldId id="313"/>
            <p14:sldId id="256"/>
            <p14:sldId id="334"/>
            <p14:sldId id="259"/>
            <p14:sldId id="260"/>
            <p14:sldId id="328"/>
            <p14:sldId id="335"/>
            <p14:sldId id="336"/>
            <p14:sldId id="337"/>
            <p14:sldId id="338"/>
            <p14:sldId id="327"/>
            <p14:sldId id="326"/>
            <p14:sldId id="277"/>
          </p14:sldIdLst>
        </p14:section>
        <p14:section name="Untitled Section" id="{D19B36C7-6605-BB4A-AD9A-6D90A1F02DDB}">
          <p14:sldIdLst>
            <p14:sldId id="265"/>
            <p14:sldId id="314"/>
            <p14:sldId id="310"/>
            <p14:sldId id="280"/>
            <p14:sldId id="321"/>
            <p14:sldId id="269"/>
            <p14:sldId id="325"/>
            <p14:sldId id="324"/>
            <p14:sldId id="318"/>
            <p14:sldId id="339"/>
            <p14:sldId id="323"/>
            <p14:sldId id="261"/>
            <p14:sldId id="272"/>
            <p14:sldId id="262"/>
            <p14:sldId id="264"/>
            <p14:sldId id="33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412"/>
  </p:normalViewPr>
  <p:slideViewPr>
    <p:cSldViewPr snapToGrid="0">
      <p:cViewPr varScale="1">
        <p:scale>
          <a:sx n="31" d="100"/>
          <a:sy n="31" d="100"/>
        </p:scale>
        <p:origin x="656" y="208"/>
      </p:cViewPr>
      <p:guideLst/>
    </p:cSldViewPr>
  </p:slideViewPr>
  <p:outlineViewPr>
    <p:cViewPr>
      <p:scale>
        <a:sx n="33" d="100"/>
        <a:sy n="33" d="100"/>
      </p:scale>
      <p:origin x="0" y="-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4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09:52:31.9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09:52:32.6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0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09:52:33.829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20 16383,'1'-11'0,"1"3"0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09:52:43.91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 16383,'11'1'0,"-6"-1"0,1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09:52:44.34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0 16383,'5'1'0,"-1"0"0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3600">
        <a:latin typeface="+mn-lt"/>
        <a:ea typeface="+mn-ea"/>
        <a:cs typeface="+mn-cs"/>
        <a:sym typeface="Helvetica Neue"/>
      </a:defRPr>
    </a:lvl1pPr>
    <a:lvl2pPr indent="228600" defTabSz="1828800" latinLnBrk="0">
      <a:defRPr sz="3600">
        <a:latin typeface="+mn-lt"/>
        <a:ea typeface="+mn-ea"/>
        <a:cs typeface="+mn-cs"/>
        <a:sym typeface="Helvetica Neue"/>
      </a:defRPr>
    </a:lvl2pPr>
    <a:lvl3pPr indent="457200" defTabSz="1828800" latinLnBrk="0">
      <a:defRPr sz="3600">
        <a:latin typeface="+mn-lt"/>
        <a:ea typeface="+mn-ea"/>
        <a:cs typeface="+mn-cs"/>
        <a:sym typeface="Helvetica Neue"/>
      </a:defRPr>
    </a:lvl3pPr>
    <a:lvl4pPr indent="685800" defTabSz="1828800" latinLnBrk="0">
      <a:defRPr sz="3600">
        <a:latin typeface="+mn-lt"/>
        <a:ea typeface="+mn-ea"/>
        <a:cs typeface="+mn-cs"/>
        <a:sym typeface="Helvetica Neue"/>
      </a:defRPr>
    </a:lvl4pPr>
    <a:lvl5pPr indent="914400" defTabSz="1828800" latinLnBrk="0">
      <a:defRPr sz="3600">
        <a:latin typeface="+mn-lt"/>
        <a:ea typeface="+mn-ea"/>
        <a:cs typeface="+mn-cs"/>
        <a:sym typeface="Helvetica Neue"/>
      </a:defRPr>
    </a:lvl5pPr>
    <a:lvl6pPr indent="1143000" defTabSz="1828800" latinLnBrk="0">
      <a:defRPr sz="3600">
        <a:latin typeface="+mn-lt"/>
        <a:ea typeface="+mn-ea"/>
        <a:cs typeface="+mn-cs"/>
        <a:sym typeface="Helvetica Neue"/>
      </a:defRPr>
    </a:lvl6pPr>
    <a:lvl7pPr indent="1371600" defTabSz="1828800" latinLnBrk="0">
      <a:defRPr sz="3600">
        <a:latin typeface="+mn-lt"/>
        <a:ea typeface="+mn-ea"/>
        <a:cs typeface="+mn-cs"/>
        <a:sym typeface="Helvetica Neue"/>
      </a:defRPr>
    </a:lvl7pPr>
    <a:lvl8pPr indent="1600200" defTabSz="1828800" latinLnBrk="0">
      <a:defRPr sz="3600">
        <a:latin typeface="+mn-lt"/>
        <a:ea typeface="+mn-ea"/>
        <a:cs typeface="+mn-cs"/>
        <a:sym typeface="Helvetica Neue"/>
      </a:defRPr>
    </a:lvl8pPr>
    <a:lvl9pPr indent="1828800" defTabSz="1828800" latinLnBrk="0">
      <a:defRPr sz="36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450DB-72ED-5730-4733-3141B72A9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983B0D-49CC-0D31-76EC-3765DFC50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F83AF7-2B18-A257-E3D9-A49FB6250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4DB7E-9B6A-34DD-41D5-471A2353DF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03E4C-08E3-A04C-9040-34F121561A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88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25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37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4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96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71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15F8C-5DD6-B584-DEC3-86410638E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54008D-77D0-4424-B65D-769BC442A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91ACBC-9E9B-45C8-F658-F435B1B31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273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8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793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0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1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92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492624" y="8813800"/>
            <a:ext cx="15544802" cy="2724150"/>
          </a:xfrm>
          <a:prstGeom prst="rect">
            <a:avLst/>
          </a:prstGeo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92624" y="5813426"/>
            <a:ext cx="15544802" cy="300037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8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1pPr>
            <a:lvl2pPr marL="0" indent="0">
              <a:spcBef>
                <a:spcPts val="8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2pPr>
            <a:lvl3pPr marL="0" indent="0">
              <a:spcBef>
                <a:spcPts val="8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3pPr>
            <a:lvl4pPr marL="0" indent="0">
              <a:spcBef>
                <a:spcPts val="8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4pPr>
            <a:lvl5pPr marL="0" indent="0">
              <a:spcBef>
                <a:spcPts val="8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5600"/>
            </a:lvl1pPr>
            <a:lvl2pPr marL="1123950" indent="-666750">
              <a:spcBef>
                <a:spcPts val="1200"/>
              </a:spcBef>
              <a:defRPr sz="5600"/>
            </a:lvl2pPr>
            <a:lvl3pPr marL="1554477" indent="-640077">
              <a:spcBef>
                <a:spcPts val="1200"/>
              </a:spcBef>
              <a:defRPr sz="5600"/>
            </a:lvl3pPr>
            <a:lvl4pPr marL="2082800" indent="-711200">
              <a:spcBef>
                <a:spcPts val="1200"/>
              </a:spcBef>
              <a:defRPr sz="5600"/>
            </a:lvl4pPr>
            <a:lvl5pPr marL="2540000" indent="-711200">
              <a:spcBef>
                <a:spcPts val="1200"/>
              </a:spcBef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3962400" y="546100"/>
            <a:ext cx="6016629" cy="2324100"/>
          </a:xfrm>
          <a:prstGeom prst="rect">
            <a:avLst/>
          </a:prstGeom>
        </p:spPr>
        <p:txBody>
          <a:bodyPr anchor="b"/>
          <a:lstStyle>
            <a:lvl1pPr algn="l"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98100" y="546100"/>
            <a:ext cx="10223500" cy="117062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21"/>
          </p:nvPr>
        </p:nvSpPr>
        <p:spPr>
          <a:xfrm>
            <a:off x="3962398" y="2870200"/>
            <a:ext cx="6016631" cy="9382126"/>
          </a:xfrm>
          <a:prstGeom prst="rect">
            <a:avLst/>
          </a:prstGeom>
          <a:ln w="12700"/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632576" y="9601200"/>
            <a:ext cx="10972803" cy="1133476"/>
          </a:xfrm>
          <a:prstGeom prst="rect">
            <a:avLst/>
          </a:prstGeom>
        </p:spPr>
        <p:txBody>
          <a:bodyPr anchor="b"/>
          <a:lstStyle>
            <a:lvl1pPr algn="l"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6632576" y="1225550"/>
            <a:ext cx="10972803" cy="82296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32576" y="10734674"/>
            <a:ext cx="10972803" cy="16097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800"/>
            </a:lvl1pPr>
            <a:lvl2pPr marL="0" indent="0">
              <a:spcBef>
                <a:spcPts val="600"/>
              </a:spcBef>
              <a:buSzTx/>
              <a:buFontTx/>
              <a:buNone/>
              <a:defRPr sz="2800"/>
            </a:lvl2pPr>
            <a:lvl3pPr marL="0" indent="0">
              <a:spcBef>
                <a:spcPts val="600"/>
              </a:spcBef>
              <a:buSzTx/>
              <a:buFontTx/>
              <a:buNone/>
              <a:defRPr sz="2800"/>
            </a:lvl3pPr>
            <a:lvl4pPr marL="0" indent="0">
              <a:spcBef>
                <a:spcPts val="600"/>
              </a:spcBef>
              <a:buSzTx/>
              <a:buFontTx/>
              <a:buNone/>
              <a:defRPr sz="2800"/>
            </a:lvl4pPr>
            <a:lvl5pPr marL="0" indent="0">
              <a:spcBef>
                <a:spcPts val="600"/>
              </a:spcBef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4305300" y="2262187"/>
            <a:ext cx="15773400" cy="1988346"/>
          </a:xfrm>
          <a:prstGeom prst="rect">
            <a:avLst/>
          </a:prstGeom>
        </p:spPr>
        <p:txBody>
          <a:bodyPr lIns="68579" tIns="68579" rIns="68579" bIns="68579"/>
          <a:lstStyle>
            <a:lvl1pPr algn="l">
              <a:lnSpc>
                <a:spcPct val="90000"/>
              </a:lnSpc>
              <a:defRPr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305300" y="4452937"/>
            <a:ext cx="15773400" cy="6527008"/>
          </a:xfrm>
          <a:prstGeom prst="rect">
            <a:avLst/>
          </a:prstGeom>
        </p:spPr>
        <p:txBody>
          <a:bodyPr lIns="68579" tIns="68579" rIns="68579" bIns="68579"/>
          <a:lstStyle>
            <a:lvl1pPr marL="457200" indent="-457200">
              <a:lnSpc>
                <a:spcPct val="90000"/>
              </a:lnSpc>
              <a:spcBef>
                <a:spcPts val="2000"/>
              </a:spcBef>
              <a:defRPr sz="5600">
                <a:latin typeface="Aptos"/>
                <a:ea typeface="Aptos"/>
                <a:cs typeface="Aptos"/>
                <a:sym typeface="Aptos"/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har char="•"/>
              <a:defRPr sz="5600">
                <a:latin typeface="Aptos"/>
                <a:ea typeface="Aptos"/>
                <a:cs typeface="Aptos"/>
                <a:sym typeface="Aptos"/>
              </a:defRPr>
            </a:lvl2pPr>
            <a:lvl3pPr marL="1554479" indent="-640079">
              <a:lnSpc>
                <a:spcPct val="90000"/>
              </a:lnSpc>
              <a:spcBef>
                <a:spcPts val="2000"/>
              </a:spcBef>
              <a:defRPr sz="5600">
                <a:latin typeface="Aptos"/>
                <a:ea typeface="Aptos"/>
                <a:cs typeface="Aptos"/>
                <a:sym typeface="Aptos"/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har char="•"/>
              <a:defRPr sz="5600">
                <a:latin typeface="Aptos"/>
                <a:ea typeface="Aptos"/>
                <a:cs typeface="Aptos"/>
                <a:sym typeface="Aptos"/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har char="•"/>
              <a:defRPr sz="5600"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589809" y="11270138"/>
            <a:ext cx="488892" cy="505461"/>
          </a:xfrm>
          <a:prstGeom prst="rect">
            <a:avLst/>
          </a:prstGeom>
        </p:spPr>
        <p:txBody>
          <a:bodyPr lIns="68579" tIns="68579" rIns="68579" bIns="68579"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6" y="12835872"/>
            <a:ext cx="504544" cy="483906"/>
          </a:xfrm>
          <a:prstGeom prst="rect">
            <a:avLst/>
          </a:prstGeom>
          <a:ln w="25400">
            <a:miter lim="400000"/>
          </a:ln>
        </p:spPr>
        <p:txBody>
          <a:bodyPr wrap="none" lIns="91437" tIns="91437" rIns="91437" bIns="91437" anchor="ctr">
            <a:spAutoFit/>
          </a:bodyPr>
          <a:lstStyle>
            <a:lvl1pPr algn="r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9" r:id="rId9"/>
  </p:sldLayoutIdLst>
  <p:transition spd="med"/>
  <p:hf hdr="0" ftr="0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685800" marR="0" indent="-68580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110342" marR="0" indent="-653142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24000" marR="0" indent="-60960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103120" marR="0" indent="-73152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60320" marR="0" indent="-73152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017520" marR="0" indent="-73152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74720" marR="0" indent="-73152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31918" marR="0" indent="-731518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89118" marR="0" indent="-731518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12.thoughtfullearning.com/minilesson/summarizing-ideas-nutshel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ebelem.com/the-challenge-of-fever-in-kids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132253/arrows-and-targe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de/eine-zahl-1-ziffer-schriften-1181083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tage-light-spotlight-light-stage-576008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devil-png/download/70954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4.xml"/><Relationship Id="rId18" Type="http://schemas.openxmlformats.org/officeDocument/2006/relationships/image" Target="../media/image13.svg"/><Relationship Id="rId3" Type="http://schemas.openxmlformats.org/officeDocument/2006/relationships/image" Target="../media/image8.png"/><Relationship Id="rId21" Type="http://schemas.openxmlformats.org/officeDocument/2006/relationships/image" Target="../media/image20.png"/><Relationship Id="rId7" Type="http://schemas.openxmlformats.org/officeDocument/2006/relationships/customXml" Target="../ink/ink1.xml"/><Relationship Id="rId12" Type="http://schemas.openxmlformats.org/officeDocument/2006/relationships/image" Target="../media/image17.png"/><Relationship Id="rId1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customXml" Target="../ink/ink3.xml"/><Relationship Id="rId5" Type="http://schemas.openxmlformats.org/officeDocument/2006/relationships/image" Target="../media/image10.png"/><Relationship Id="rId15" Type="http://schemas.openxmlformats.org/officeDocument/2006/relationships/customXml" Target="../ink/ink5.xml"/><Relationship Id="rId10" Type="http://schemas.openxmlformats.org/officeDocument/2006/relationships/image" Target="../media/image16.png"/><Relationship Id="rId19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customXml" Target="../ink/ink2.xml"/><Relationship Id="rId14" Type="http://schemas.openxmlformats.org/officeDocument/2006/relationships/image" Target="../media/image18.png"/><Relationship Id="rId22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sign&#10;&#10;Description automatically generated">
            <a:extLst>
              <a:ext uri="{FF2B5EF4-FFF2-40B4-BE49-F238E27FC236}">
                <a16:creationId xmlns:a16="http://schemas.microsoft.com/office/drawing/2014/main" id="{81894B82-BEF2-6651-FB3A-4351557A5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079201" cy="135445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CB1F26-C9F3-1696-E702-B840EA7A814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71055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65B3FE-C3DC-5C24-E479-F346294A64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7F999E-7518-7752-5188-1FB1EC924F94}"/>
              </a:ext>
            </a:extLst>
          </p:cNvPr>
          <p:cNvSpPr txBox="1"/>
          <p:nvPr/>
        </p:nvSpPr>
        <p:spPr>
          <a:xfrm>
            <a:off x="3469361" y="396222"/>
            <a:ext cx="18598355" cy="80021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Indicative view of cumulative “lost income” of “First Generation” pensioner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DE7F2-4C8B-3A82-7102-691BFDD1D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3" y="1648947"/>
            <a:ext cx="23483893" cy="11186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39527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E9F11-F21B-D744-CA45-E14C994DF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74145-DB46-2C91-8430-8EFDD3177C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5573A-8344-0E9C-4E71-F8D9233BB7D8}"/>
              </a:ext>
            </a:extLst>
          </p:cNvPr>
          <p:cNvSpPr txBox="1"/>
          <p:nvPr/>
        </p:nvSpPr>
        <p:spPr>
          <a:xfrm>
            <a:off x="0" y="170280"/>
            <a:ext cx="2397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Indicative view of the decline in pension value “Fourth Generation” Pensioner (based on HPPA 2021 survey data)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9A9BE0-3959-C391-2F18-AE8266CBECFB}"/>
              </a:ext>
            </a:extLst>
          </p:cNvPr>
          <p:cNvSpPr/>
          <p:nvPr/>
        </p:nvSpPr>
        <p:spPr>
          <a:xfrm>
            <a:off x="946985" y="941001"/>
            <a:ext cx="9778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Average age now </a:t>
            </a:r>
            <a:r>
              <a:rPr lang="en-GB" sz="2400" dirty="0">
                <a:latin typeface="Helvetica" pitchFamily="2" charset="0"/>
              </a:rPr>
              <a:t>around	68</a:t>
            </a:r>
            <a:endParaRPr lang="en-GB" sz="2400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Approximate years service 	1984 – early 2000’s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Approximate year retired  	</a:t>
            </a:r>
            <a:r>
              <a:rPr lang="en-GB" sz="2400" dirty="0">
                <a:latin typeface="Helvetica" pitchFamily="2" charset="0"/>
              </a:rPr>
              <a:t>2018</a:t>
            </a:r>
            <a:endParaRPr lang="en-GB" sz="2400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Average years service 	</a:t>
            </a:r>
            <a:r>
              <a:rPr lang="en-GB" sz="2400" dirty="0">
                <a:latin typeface="Helvetica" pitchFamily="2" charset="0"/>
              </a:rPr>
              <a:t>	approx. 16</a:t>
            </a: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 years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B30A25-93A2-4CFE-79BD-E41DEF40DEDC}"/>
              </a:ext>
            </a:extLst>
          </p:cNvPr>
          <p:cNvSpPr/>
          <p:nvPr/>
        </p:nvSpPr>
        <p:spPr>
          <a:xfrm>
            <a:off x="11269362" y="941001"/>
            <a:ext cx="127027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 Approximate pension when retired: Pre’97 (£11,800) post ‘97 (£3000)</a:t>
            </a:r>
          </a:p>
          <a:p>
            <a:pPr marL="171450" indent="-171450">
              <a:buFont typeface="Wingdings" pitchFamily="2" charset="2"/>
              <a:buChar char="Ø"/>
            </a:pPr>
            <a:endParaRPr lang="en-GB" sz="2400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Current average pension value £16,400 (RPI pension would be (£21,200)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2400" dirty="0"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A4972-2CF9-B8EA-9148-49C6649FE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85" y="2696607"/>
            <a:ext cx="21813616" cy="110193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241027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C6580-0E53-43BF-E754-384F64423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A2348-B9A9-4CC2-475E-C1D6A56B11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ADFEA5-8CBC-14CB-AA18-8BA294940EEC}"/>
              </a:ext>
            </a:extLst>
          </p:cNvPr>
          <p:cNvSpPr txBox="1"/>
          <p:nvPr/>
        </p:nvSpPr>
        <p:spPr>
          <a:xfrm>
            <a:off x="3469361" y="396222"/>
            <a:ext cx="19108110" cy="80021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Indicative view of cumulative “lost income” of “Fourth Generation” pensioner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5B034-D9CB-619F-ADBE-88C140AA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97" y="1930807"/>
            <a:ext cx="22892206" cy="109050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10658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102B5F-4AF8-13D9-D8E1-9B578AA0E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7CCF5F-933F-1406-0AAA-67CA6A2092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4ABCE-DCBD-AE70-918F-D1918DAAD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9" y="396222"/>
            <a:ext cx="23115021" cy="1243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6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1410B-9EE7-EF4B-C303-3EFCB60BE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AE7B566-7E54-9904-0F02-4FAF7178A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4" y="643467"/>
            <a:ext cx="23451075" cy="124290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35FB5D-A9AE-DC50-5A59-19280CD4F7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33969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997EC7-F3BD-69A6-A462-F97E5246A51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098800" y="1257300"/>
            <a:ext cx="16662400" cy="9715500"/>
          </a:xfrm>
        </p:spPr>
        <p:txBody>
          <a:bodyPr>
            <a:normAutofit/>
          </a:bodyPr>
          <a:lstStyle/>
          <a:p>
            <a:r>
              <a:rPr lang="en-US" sz="7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Q: Why is the UK the only place in the world where HPE does not give increases to its Pre 97 pensioners</a:t>
            </a:r>
            <a:r>
              <a:rPr lang="en-US" sz="7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72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8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9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the law permits it.</a:t>
            </a:r>
          </a:p>
        </p:txBody>
      </p:sp>
      <p:pic>
        <p:nvPicPr>
          <p:cNvPr id="10" name="Picture 9" descr="A walnut with a shell&#10;&#10;Description automatically generated with medium confidence">
            <a:extLst>
              <a:ext uri="{FF2B5EF4-FFF2-40B4-BE49-F238E27FC236}">
                <a16:creationId xmlns:a16="http://schemas.microsoft.com/office/drawing/2014/main" id="{6D698BBB-18C9-DEC2-A1F6-E16805A78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668249" y="7565444"/>
            <a:ext cx="11410951" cy="71630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5CDAC-08D4-86BF-57C2-E79604976B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8940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Update"/>
          <p:cNvSpPr txBox="1">
            <a:spLocks noGrp="1"/>
          </p:cNvSpPr>
          <p:nvPr>
            <p:ph type="title"/>
          </p:nvPr>
        </p:nvSpPr>
        <p:spPr>
          <a:xfrm>
            <a:off x="1282700" y="98026"/>
            <a:ext cx="15773400" cy="22895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100"/>
            </a:lvl1pPr>
          </a:lstStyle>
          <a:p>
            <a:r>
              <a:rPr lang="en-GB" sz="8800" b="1" dirty="0">
                <a:solidFill>
                  <a:srgbClr val="FF0000"/>
                </a:solidFill>
              </a:rPr>
              <a:t>What has been done</a:t>
            </a:r>
            <a:endParaRPr sz="8800" b="1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45CC9-23C3-11F0-CBBE-7EB2F937B52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82700" y="1981200"/>
            <a:ext cx="10477500" cy="11125200"/>
          </a:xfrm>
        </p:spPr>
        <p:txBody>
          <a:bodyPr>
            <a:normAutofit/>
          </a:bodyPr>
          <a:lstStyle/>
          <a:p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HPPA (Pensioners Association) formed 2017; </a:t>
            </a:r>
            <a:r>
              <a:rPr lang="en-GB" sz="32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preceeded</a:t>
            </a:r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Digital Pension Action Group</a:t>
            </a:r>
          </a:p>
          <a:p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Many people have tried many methods</a:t>
            </a:r>
          </a:p>
          <a:p>
            <a:pPr lvl="1"/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Letters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Meetings</a:t>
            </a:r>
          </a:p>
          <a:p>
            <a:pPr lvl="1"/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Ombudsman</a:t>
            </a:r>
          </a:p>
          <a:p>
            <a:pPr lvl="1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Representations to DWP &amp; TPR including DB Funding Code related to PA2021</a:t>
            </a:r>
          </a:p>
          <a:p>
            <a:pPr lvl="1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Oral evidence Pensions Select Committee Inquiry into DB Pensions; one recommendation included in Final Report</a:t>
            </a:r>
          </a:p>
          <a:p>
            <a:pPr lvl="1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Demonstration of 200 pensioners HPE HQ late 2023</a:t>
            </a:r>
          </a:p>
          <a:p>
            <a:pPr lvl="1"/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Question to Annual Shareholders Meeting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August </a:t>
            </a:r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meeting with Trustee</a:t>
            </a:r>
          </a:p>
          <a:p>
            <a:pPr lvl="1"/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Breach of good faith	</a:t>
            </a:r>
          </a:p>
          <a:p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Alliance starting to form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Two WM debates </a:t>
            </a:r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  <a:p>
            <a:pPr marL="457200" lvl="1" indent="0">
              <a:buNone/>
            </a:pPr>
            <a:endParaRPr lang="en-GB" sz="123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42E4E5-1E49-9294-60EB-7A43555CC9C8}"/>
              </a:ext>
            </a:extLst>
          </p:cNvPr>
          <p:cNvSpPr txBox="1">
            <a:spLocks/>
          </p:cNvSpPr>
          <p:nvPr/>
        </p:nvSpPr>
        <p:spPr>
          <a:xfrm>
            <a:off x="12846050" y="1981200"/>
            <a:ext cx="10477500" cy="9982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normAutofit fontScale="25000" lnSpcReduction="20000"/>
          </a:bodyPr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Aptos"/>
                <a:ea typeface="Aptos"/>
                <a:cs typeface="Aptos"/>
                <a:sym typeface="Aptos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Aptos"/>
                <a:ea typeface="Aptos"/>
                <a:cs typeface="Aptos"/>
                <a:sym typeface="Aptos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Aptos"/>
                <a:ea typeface="Aptos"/>
                <a:cs typeface="Aptos"/>
                <a:sym typeface="Aptos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Aptos"/>
                <a:ea typeface="Aptos"/>
                <a:cs typeface="Aptos"/>
                <a:sym typeface="Aptos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Aptos"/>
                <a:ea typeface="Aptos"/>
                <a:cs typeface="Aptos"/>
                <a:sym typeface="Aptos"/>
              </a:defRPr>
            </a:lvl5pPr>
            <a:lvl6pPr marL="3017520" marR="0" indent="-731520" algn="l" defTabSz="1828800" rtl="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74720" marR="0" indent="-731520" algn="l" defTabSz="1828800" rtl="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31918" marR="0" indent="-731518" algn="l" defTabSz="1828800" rtl="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89118" marR="0" indent="-731518" algn="l" defTabSz="1828800" rtl="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Media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6 articles last year by Patrick </a:t>
            </a:r>
            <a:r>
              <a:rPr lang="en-GB" sz="12800" dirty="0" err="1">
                <a:latin typeface="Calibri" panose="020F0502020204030204" pitchFamily="34" charset="0"/>
                <a:cs typeface="Calibri" panose="020F0502020204030204" pitchFamily="34" charset="0"/>
              </a:rPr>
              <a:t>Hoskings</a:t>
            </a:r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, The Times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Many other articles and some TV coverage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Recent article in Daily Record &amp; Mail on Sunday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Others expected; photo from today?</a:t>
            </a:r>
          </a:p>
          <a:p>
            <a:pPr marL="457200" lvl="1" indent="0" hangingPunct="1">
              <a:buNone/>
            </a:pPr>
            <a:endParaRPr lang="en-GB" sz="1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General pattern </a:t>
            </a:r>
            <a:r>
              <a:rPr lang="en-GB" sz="1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no real exchange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HQ passes to UK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It’s legal, “go away”, “talk to the Trustee”</a:t>
            </a:r>
          </a:p>
          <a:p>
            <a:pPr marL="457200" lvl="1" indent="0" hangingPunct="1">
              <a:buNone/>
            </a:pPr>
            <a:endParaRPr lang="en-GB" sz="1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Gear change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Revelation resulted from Allan </a:t>
            </a:r>
            <a:r>
              <a:rPr lang="en-GB" sz="12800" dirty="0" err="1">
                <a:latin typeface="Calibri" panose="020F0502020204030204" pitchFamily="34" charset="0"/>
                <a:cs typeface="Calibri" panose="020F0502020204030204" pitchFamily="34" charset="0"/>
              </a:rPr>
              <a:t>Dorans</a:t>
            </a:r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’ letter to Patricia Russo, CEO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“Fundamental error” revealed in UK MD Harris’ reply to </a:t>
            </a:r>
            <a:r>
              <a:rPr lang="en-GB" sz="12800" dirty="0" err="1">
                <a:latin typeface="Calibri" panose="020F0502020204030204" pitchFamily="34" charset="0"/>
                <a:cs typeface="Calibri" panose="020F0502020204030204" pitchFamily="34" charset="0"/>
              </a:rPr>
              <a:t>Dorans</a:t>
            </a:r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’ letter but left unanswered by timing of election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Over 112 recent letters to 65 MPs &amp; several meetings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Labour led meeting with Minister planned before Christmas</a:t>
            </a:r>
          </a:p>
          <a:p>
            <a:pPr lvl="1" hangingPunct="1"/>
            <a:r>
              <a:rPr lang="en-GB" sz="2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your help continue</a:t>
            </a:r>
          </a:p>
          <a:p>
            <a:pPr lvl="1" hangingPunct="1"/>
            <a:endParaRPr lang="en-GB" sz="1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/>
            <a:endParaRPr lang="en-US" dirty="0"/>
          </a:p>
        </p:txBody>
      </p:sp>
      <p:pic>
        <p:nvPicPr>
          <p:cNvPr id="13" name="Graphic 12" descr="Footprints with solid fill">
            <a:extLst>
              <a:ext uri="{FF2B5EF4-FFF2-40B4-BE49-F238E27FC236}">
                <a16:creationId xmlns:a16="http://schemas.microsoft.com/office/drawing/2014/main" id="{EADBC20B-DE36-07A0-18B6-B7E512C16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597525" y="10452100"/>
            <a:ext cx="3530600" cy="3530600"/>
          </a:xfrm>
          <a:prstGeom prst="rect">
            <a:avLst/>
          </a:prstGeom>
        </p:spPr>
      </p:pic>
      <p:pic>
        <p:nvPicPr>
          <p:cNvPr id="14" name="Graphic 13" descr="Footprints with solid fill">
            <a:extLst>
              <a:ext uri="{FF2B5EF4-FFF2-40B4-BE49-F238E27FC236}">
                <a16:creationId xmlns:a16="http://schemas.microsoft.com/office/drawing/2014/main" id="{10DDD513-74B4-A236-457D-64ACEBA28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842375" y="9969500"/>
            <a:ext cx="3530600" cy="3530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9A084A-9A9C-F379-5C1C-AEAEA40E04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DED57-462C-3DA2-94EB-5502C307198C}"/>
              </a:ext>
            </a:extLst>
          </p:cNvPr>
          <p:cNvSpPr txBox="1"/>
          <p:nvPr/>
        </p:nvSpPr>
        <p:spPr>
          <a:xfrm>
            <a:off x="971550" y="7848600"/>
            <a:ext cx="22440900" cy="443197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Next Slide is for the “</a:t>
            </a:r>
            <a:r>
              <a:rPr lang="en-US" sz="13800" dirty="0"/>
              <a:t>Detail Devils”</a:t>
            </a:r>
            <a:r>
              <a:rPr kumimoji="0" lang="en-US" sz="1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Amongst Us</a:t>
            </a:r>
          </a:p>
        </p:txBody>
      </p:sp>
      <p:pic>
        <p:nvPicPr>
          <p:cNvPr id="6" name="Picture 5" descr="A yellow sign with a hand and a black text&#10;&#10;Description automatically generated">
            <a:extLst>
              <a:ext uri="{FF2B5EF4-FFF2-40B4-BE49-F238E27FC236}">
                <a16:creationId xmlns:a16="http://schemas.microsoft.com/office/drawing/2014/main" id="{A930617E-DCFD-30DA-D7AB-F7A455C39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9900" y="0"/>
            <a:ext cx="10241970" cy="81935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D1F79F-4F16-31C9-FEA9-E5E47F3E7C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67707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DE7B1A-D57E-3131-114F-ADD6A1E0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16D08A-91DC-0342-82C3-4EB36BCF528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A close-up of a calendar&#10;&#10;Description automatically generated">
            <a:extLst>
              <a:ext uri="{FF2B5EF4-FFF2-40B4-BE49-F238E27FC236}">
                <a16:creationId xmlns:a16="http://schemas.microsoft.com/office/drawing/2014/main" id="{55FEE6E4-E970-17A5-AEC8-A8C8E27F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5" y="0"/>
            <a:ext cx="2434891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3538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ight Arrow 47">
            <a:extLst>
              <a:ext uri="{FF2B5EF4-FFF2-40B4-BE49-F238E27FC236}">
                <a16:creationId xmlns:a16="http://schemas.microsoft.com/office/drawing/2014/main" id="{19B9128C-1722-C993-7087-93F1FCEAFEC6}"/>
              </a:ext>
            </a:extLst>
          </p:cNvPr>
          <p:cNvSpPr/>
          <p:nvPr/>
        </p:nvSpPr>
        <p:spPr>
          <a:xfrm>
            <a:off x="639949" y="4164596"/>
            <a:ext cx="12892748" cy="7381420"/>
          </a:xfrm>
          <a:prstGeom prst="rightArrow">
            <a:avLst>
              <a:gd name="adj1" fmla="val 95024"/>
              <a:gd name="adj2" fmla="val 10190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99000">
                <a:srgbClr val="92D05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619E2E-F4BF-4D7C-1BE8-E7EF4604E64B}"/>
              </a:ext>
            </a:extLst>
          </p:cNvPr>
          <p:cNvSpPr txBox="1"/>
          <p:nvPr/>
        </p:nvSpPr>
        <p:spPr>
          <a:xfrm>
            <a:off x="7605281" y="1011060"/>
            <a:ext cx="9589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FORCE FIELD ANALYSIS</a:t>
            </a:r>
          </a:p>
          <a:p>
            <a:pPr algn="ctr"/>
            <a:r>
              <a:rPr lang="en-US" sz="4800" b="1" dirty="0"/>
              <a:t>Dynamic is changing</a:t>
            </a:r>
            <a:r>
              <a:rPr lang="en-US" sz="6000" b="1" dirty="0"/>
              <a:t>  </a:t>
            </a:r>
          </a:p>
        </p:txBody>
      </p:sp>
      <p:sp>
        <p:nvSpPr>
          <p:cNvPr id="52" name="Left Arrow 51">
            <a:extLst>
              <a:ext uri="{FF2B5EF4-FFF2-40B4-BE49-F238E27FC236}">
                <a16:creationId xmlns:a16="http://schemas.microsoft.com/office/drawing/2014/main" id="{95CAD991-E7DF-8336-66B0-7B8E3417BB97}"/>
              </a:ext>
            </a:extLst>
          </p:cNvPr>
          <p:cNvSpPr/>
          <p:nvPr/>
        </p:nvSpPr>
        <p:spPr>
          <a:xfrm>
            <a:off x="13767266" y="4038812"/>
            <a:ext cx="9589684" cy="7507204"/>
          </a:xfrm>
          <a:prstGeom prst="leftArrow">
            <a:avLst>
              <a:gd name="adj1" fmla="val 95949"/>
              <a:gd name="adj2" fmla="val 10201"/>
            </a:avLst>
          </a:prstGeom>
          <a:gradFill flip="none" rotWithShape="1">
            <a:gsLst>
              <a:gs pos="100000">
                <a:srgbClr val="FF0000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610BC7-EF43-1FA9-C91F-B61B1A0AA7E1}"/>
              </a:ext>
            </a:extLst>
          </p:cNvPr>
          <p:cNvGrpSpPr/>
          <p:nvPr/>
        </p:nvGrpSpPr>
        <p:grpSpPr>
          <a:xfrm>
            <a:off x="15482074" y="4740821"/>
            <a:ext cx="8109445" cy="6267173"/>
            <a:chOff x="17165077" y="4375284"/>
            <a:chExt cx="8109445" cy="626717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88E56A6-4332-07C5-7007-607D65D555D6}"/>
                </a:ext>
              </a:extLst>
            </p:cNvPr>
            <p:cNvSpPr txBox="1"/>
            <p:nvPr/>
          </p:nvSpPr>
          <p:spPr>
            <a:xfrm>
              <a:off x="17165077" y="7457557"/>
              <a:ext cx="70127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MPs lack of understanding of issue and/or poor levels of advocacy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47AB8C8-383B-7277-716F-FC8A8C8F8EBF}"/>
                </a:ext>
              </a:extLst>
            </p:cNvPr>
            <p:cNvSpPr txBox="1"/>
            <p:nvPr/>
          </p:nvSpPr>
          <p:spPr>
            <a:xfrm>
              <a:off x="17165077" y="9072797"/>
              <a:ext cx="6570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Change of government lost focus of the created over past years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B316136-A535-83BE-E1EA-5B1AD9013903}"/>
                </a:ext>
              </a:extLst>
            </p:cNvPr>
            <p:cNvSpPr txBox="1"/>
            <p:nvPr/>
          </p:nvSpPr>
          <p:spPr>
            <a:xfrm>
              <a:off x="17239102" y="5719834"/>
              <a:ext cx="80354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Members unaware, angry, </a:t>
              </a:r>
            </a:p>
            <a:p>
              <a:r>
                <a:rPr lang="en-US" sz="3200" b="1" dirty="0">
                  <a:solidFill>
                    <a:schemeClr val="bg1"/>
                  </a:solidFill>
                </a:rPr>
                <a:t>given up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7F636FF-6E69-D5D3-C5CA-24B8E579AAE5}"/>
                </a:ext>
              </a:extLst>
            </p:cNvPr>
            <p:cNvSpPr txBox="1"/>
            <p:nvPr/>
          </p:nvSpPr>
          <p:spPr>
            <a:xfrm>
              <a:off x="17266213" y="4375284"/>
              <a:ext cx="68105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Trustee mindset of having “no power”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37480982-8ED5-1426-7C6B-BB7ECCF73F3E}"/>
              </a:ext>
            </a:extLst>
          </p:cNvPr>
          <p:cNvSpPr txBox="1"/>
          <p:nvPr/>
        </p:nvSpPr>
        <p:spPr>
          <a:xfrm>
            <a:off x="639949" y="3125830"/>
            <a:ext cx="5868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Driving Forces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55A75C5-8321-763E-4098-3C0B1600AFDE}"/>
              </a:ext>
            </a:extLst>
          </p:cNvPr>
          <p:cNvSpPr txBox="1"/>
          <p:nvPr/>
        </p:nvSpPr>
        <p:spPr>
          <a:xfrm>
            <a:off x="17024041" y="3125830"/>
            <a:ext cx="6567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Restraining</a:t>
            </a:r>
            <a:r>
              <a:rPr lang="en-US" sz="4000" b="1" dirty="0"/>
              <a:t> </a:t>
            </a:r>
            <a:r>
              <a:rPr lang="en-US" sz="5400" b="1" dirty="0"/>
              <a:t>Forces</a:t>
            </a:r>
            <a:endParaRPr lang="en-US" sz="4000" b="1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157888C-8A3F-B441-35CA-7DEC38BFC12A}"/>
              </a:ext>
            </a:extLst>
          </p:cNvPr>
          <p:cNvGrpSpPr/>
          <p:nvPr/>
        </p:nvGrpSpPr>
        <p:grpSpPr>
          <a:xfrm>
            <a:off x="1611241" y="4909797"/>
            <a:ext cx="11129399" cy="5693795"/>
            <a:chOff x="45343" y="2250512"/>
            <a:chExt cx="6224169" cy="266765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4434513-C33A-2C12-5A98-F5C8DB86C299}"/>
                </a:ext>
              </a:extLst>
            </p:cNvPr>
            <p:cNvSpPr txBox="1"/>
            <p:nvPr/>
          </p:nvSpPr>
          <p:spPr>
            <a:xfrm>
              <a:off x="90848" y="2870786"/>
              <a:ext cx="6178664" cy="50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Members meeting &amp; writing to their MP to advocate support for DPW to identify the problem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2F8FFA-56C5-42FA-7941-A223A50052C6}"/>
                </a:ext>
              </a:extLst>
            </p:cNvPr>
            <p:cNvSpPr txBox="1"/>
            <p:nvPr/>
          </p:nvSpPr>
          <p:spPr>
            <a:xfrm>
              <a:off x="96318" y="4644191"/>
              <a:ext cx="3231063" cy="273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659956-64D3-27BB-CE28-AF718FC2C229}"/>
                </a:ext>
              </a:extLst>
            </p:cNvPr>
            <p:cNvSpPr txBox="1"/>
            <p:nvPr/>
          </p:nvSpPr>
          <p:spPr>
            <a:xfrm>
              <a:off x="96318" y="3709817"/>
              <a:ext cx="4648582" cy="273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3053C8-D88F-36EA-4BB1-D8B5C275E081}"/>
                </a:ext>
              </a:extLst>
            </p:cNvPr>
            <p:cNvSpPr txBox="1"/>
            <p:nvPr/>
          </p:nvSpPr>
          <p:spPr>
            <a:xfrm>
              <a:off x="131236" y="4573193"/>
              <a:ext cx="4312540" cy="273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Increasing media coverage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F8FBF1-A9B4-2C55-F39B-30E065EFC0DD}"/>
                </a:ext>
              </a:extLst>
            </p:cNvPr>
            <p:cNvSpPr txBox="1"/>
            <p:nvPr/>
          </p:nvSpPr>
          <p:spPr>
            <a:xfrm>
              <a:off x="154872" y="2250512"/>
              <a:ext cx="5961224" cy="50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Increased &amp; sharper focus on company leadership &amp; Trustees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58753EE-A4AC-2598-5913-8716ABEF4FD9}"/>
                </a:ext>
              </a:extLst>
            </p:cNvPr>
            <p:cNvSpPr txBox="1"/>
            <p:nvPr/>
          </p:nvSpPr>
          <p:spPr>
            <a:xfrm>
              <a:off x="90848" y="3818827"/>
              <a:ext cx="6025248" cy="273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Joining up with other pension action groups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9BA22FB-BBD6-D930-1EDE-87AE5612E8C2}"/>
                </a:ext>
              </a:extLst>
            </p:cNvPr>
            <p:cNvSpPr txBox="1"/>
            <p:nvPr/>
          </p:nvSpPr>
          <p:spPr>
            <a:xfrm>
              <a:off x="45343" y="3490764"/>
              <a:ext cx="4648583" cy="273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044555-30BB-C7D6-0352-D5B66BABED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08664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378D-83EF-29AD-2434-2F041E84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9066" y="5076932"/>
            <a:ext cx="9518249" cy="1868154"/>
          </a:xfrm>
        </p:spPr>
        <p:txBody>
          <a:bodyPr>
            <a:normAutofit/>
          </a:bodyPr>
          <a:lstStyle/>
          <a:p>
            <a:r>
              <a:rPr lang="en-US" sz="9600" dirty="0"/>
              <a:t>1966</a:t>
            </a:r>
          </a:p>
        </p:txBody>
      </p:sp>
      <p:pic>
        <p:nvPicPr>
          <p:cNvPr id="4" name="Picture 3" descr="A blue and white magazine cover with men in suits&#10;&#10;Description automatically generated">
            <a:extLst>
              <a:ext uri="{FF2B5EF4-FFF2-40B4-BE49-F238E27FC236}">
                <a16:creationId xmlns:a16="http://schemas.microsoft.com/office/drawing/2014/main" id="{F728BABE-B138-E152-78E4-993FA6809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86" y="495935"/>
            <a:ext cx="9543098" cy="127241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C6906-13F7-70A6-C50F-FC40831437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79033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36D5-9608-FC3A-95AF-E3FA6A5D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0" y="530098"/>
            <a:ext cx="15544800" cy="1908302"/>
          </a:xfrm>
        </p:spPr>
        <p:txBody>
          <a:bodyPr/>
          <a:lstStyle/>
          <a:p>
            <a:r>
              <a:rPr lang="en-US" dirty="0"/>
              <a:t>Campaign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91282-B696-E001-865C-CB25509C3B8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706624" y="3108960"/>
            <a:ext cx="18653760" cy="8168640"/>
          </a:xfrm>
        </p:spPr>
        <p:txBody>
          <a:bodyPr>
            <a:normAutofit fontScale="92500" lnSpcReduction="10000"/>
          </a:bodyPr>
          <a:lstStyle/>
          <a:p>
            <a:pPr marL="1143000" indent="-1143000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en-GB" sz="72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Stop further pension devaluation  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7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72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Stop pension buy-out without a positive outcome for pre 1997 service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7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72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Some form of recovery</a:t>
            </a:r>
          </a:p>
          <a:p>
            <a:endParaRPr lang="en-US" dirty="0"/>
          </a:p>
        </p:txBody>
      </p:sp>
      <p:pic>
        <p:nvPicPr>
          <p:cNvPr id="5" name="Picture 4" descr="Arrows in a target&#10;&#10;Description automatically generated">
            <a:extLst>
              <a:ext uri="{FF2B5EF4-FFF2-40B4-BE49-F238E27FC236}">
                <a16:creationId xmlns:a16="http://schemas.microsoft.com/office/drawing/2014/main" id="{F7C743A4-B0D3-5366-E29F-32E84211A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0678" y="530098"/>
            <a:ext cx="4111892" cy="6156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E43A6-0333-8999-456B-E71BED0D8B4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4639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What we are specifically asking of ES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3"/>
          </a:xfrm>
          <a:prstGeom prst="rect">
            <a:avLst/>
          </a:prstGeom>
        </p:spPr>
        <p:txBody>
          <a:bodyPr>
            <a:normAutofit/>
          </a:bodyPr>
          <a:lstStyle>
            <a:lvl1pPr defTabSz="1792222">
              <a:defRPr sz="8600"/>
            </a:lvl1pPr>
          </a:lstStyle>
          <a:p>
            <a:r>
              <a:rPr lang="en-GB" b="1" dirty="0"/>
              <a:t>Just One Thing, please</a:t>
            </a:r>
            <a:endParaRPr b="1" dirty="0"/>
          </a:p>
        </p:txBody>
      </p:sp>
      <p:sp>
        <p:nvSpPr>
          <p:cNvPr id="173" name="Short - med term goals…"/>
          <p:cNvSpPr txBox="1">
            <a:spLocks noGrp="1"/>
          </p:cNvSpPr>
          <p:nvPr>
            <p:ph type="body" idx="1"/>
          </p:nvPr>
        </p:nvSpPr>
        <p:spPr>
          <a:xfrm>
            <a:off x="2656114" y="2177143"/>
            <a:ext cx="18616386" cy="1007518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338327">
              <a:spcBef>
                <a:spcPts val="0"/>
              </a:spcBef>
              <a:buSzTx/>
              <a:buFontTx/>
              <a:buNone/>
              <a:defRPr sz="1036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L="0" indent="0" defTabSz="338327">
              <a:spcBef>
                <a:spcPts val="0"/>
              </a:spcBef>
              <a:buSzTx/>
              <a:buNone/>
              <a:defRPr sz="1036">
                <a:latin typeface="+mj-lt"/>
                <a:ea typeface="+mj-ea"/>
                <a:cs typeface="+mj-cs"/>
                <a:sym typeface="Helvetica"/>
              </a:defRPr>
            </a:pPr>
            <a:endParaRPr sz="2400" dirty="0"/>
          </a:p>
          <a:p>
            <a:pPr marL="0" indent="0" defTabSz="338327">
              <a:spcBef>
                <a:spcPts val="0"/>
              </a:spcBef>
              <a:buSzTx/>
              <a:buNone/>
              <a:defRPr sz="1036">
                <a:latin typeface="+mj-lt"/>
                <a:ea typeface="+mj-ea"/>
                <a:cs typeface="+mj-cs"/>
                <a:sym typeface="Helvetica"/>
              </a:defRPr>
            </a:pPr>
            <a:endParaRPr sz="2400" dirty="0"/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4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Advocates in the House Are Speaking For Us</a:t>
            </a:r>
            <a:endParaRPr lang="en-GB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have been asking our MPs for their help in </a:t>
            </a:r>
            <a:r>
              <a:rPr lang="en-GB" sz="4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getting one single</a:t>
            </a: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item on the new Work and Pension  Committee agenda.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4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“DWP/TPR undertake the research to understand the scale of the problem, how many schemes have not granted pre-1997 discretionary increases over many years and the reasons for this”</a:t>
            </a:r>
            <a:endParaRPr lang="en-GB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Once the problem is known, there undoubtedly will be a range of possible solutions. But until the problem is known &amp; visible, positive change is unlikely. Until the research is done, solving the problem is like shooting in the dark. </a:t>
            </a:r>
            <a:endParaRPr lang="en-GB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defTabSz="338327">
              <a:spcBef>
                <a:spcPts val="0"/>
              </a:spcBef>
              <a:buSzTx/>
              <a:buFontTx/>
              <a:buNone/>
              <a:defRPr sz="1184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pic>
        <p:nvPicPr>
          <p:cNvPr id="3" name="Picture 2" descr="A red number on a black background&#10;&#10;Description automatically generated">
            <a:extLst>
              <a:ext uri="{FF2B5EF4-FFF2-40B4-BE49-F238E27FC236}">
                <a16:creationId xmlns:a16="http://schemas.microsoft.com/office/drawing/2014/main" id="{D1DB2DF5-C425-693B-EAA0-5E10EDE30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986500" y="0"/>
            <a:ext cx="4572000" cy="4572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7127C6-4617-C769-8ACD-B41FF7C6A1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6DA95-F8ED-44B5-9BEA-AB6AEA2B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91" y="366710"/>
            <a:ext cx="14996160" cy="2011048"/>
          </a:xfrm>
        </p:spPr>
        <p:txBody>
          <a:bodyPr>
            <a:normAutofit/>
          </a:bodyPr>
          <a:lstStyle/>
          <a:p>
            <a:pPr algn="l"/>
            <a:r>
              <a:rPr lang="en-US" sz="9600" dirty="0"/>
              <a:t>Once problem is visible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F293E-E3E6-8555-6248-557D5AD1D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80" y="2835278"/>
            <a:ext cx="18303240" cy="905192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dirty="0"/>
              <a:t>Possible ways forward might be –</a:t>
            </a:r>
          </a:p>
          <a:p>
            <a:pPr marL="1181100" lvl="2" indent="-342900">
              <a:buFont typeface="Arial" panose="020B0604020202020204" pitchFamily="34" charset="0"/>
              <a:buChar char="•"/>
            </a:pPr>
            <a:r>
              <a:rPr lang="en-US" dirty="0"/>
              <a:t>Government sponsored code of ethical conduct </a:t>
            </a:r>
          </a:p>
          <a:p>
            <a:pPr marL="1181100" lvl="2" indent="-342900">
              <a:buFont typeface="Arial" panose="020B0604020202020204" pitchFamily="34" charset="0"/>
              <a:buChar char="•"/>
            </a:pPr>
            <a:r>
              <a:rPr lang="en-US" dirty="0"/>
              <a:t>Government emphasis on the intent of Pension Act 2021</a:t>
            </a:r>
          </a:p>
          <a:p>
            <a:pPr marL="1181100" lvl="2" indent="-342900">
              <a:buFont typeface="Arial" panose="020B0604020202020204" pitchFamily="34" charset="0"/>
              <a:buChar char="•"/>
            </a:pPr>
            <a:r>
              <a:rPr lang="en-US" dirty="0"/>
              <a:t>Government support for government contracts to only go to companies that solve their own Pre-97 problems</a:t>
            </a:r>
          </a:p>
          <a:p>
            <a:pPr marL="1181100" lvl="2" indent="-342900">
              <a:buFont typeface="Arial" panose="020B0604020202020204" pitchFamily="34" charset="0"/>
              <a:buChar char="•"/>
            </a:pPr>
            <a:r>
              <a:rPr lang="en-US" dirty="0"/>
              <a:t>and other ways forward</a:t>
            </a:r>
          </a:p>
          <a:p>
            <a:endParaRPr lang="en-US" dirty="0"/>
          </a:p>
        </p:txBody>
      </p:sp>
      <p:pic>
        <p:nvPicPr>
          <p:cNvPr id="5" name="Picture 4" descr="A black light on a tripod&#10;&#10;Description automatically generated">
            <a:extLst>
              <a:ext uri="{FF2B5EF4-FFF2-40B4-BE49-F238E27FC236}">
                <a16:creationId xmlns:a16="http://schemas.microsoft.com/office/drawing/2014/main" id="{CB4E896B-C20E-4C3F-0AFC-B7220F5EE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051530" y="1920238"/>
            <a:ext cx="8332470" cy="74066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D7F15-72B1-752F-0BB6-89EFD994FF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44090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7153440" y="6671734"/>
            <a:ext cx="6583680" cy="6400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3548" y="1246550"/>
            <a:ext cx="21810106" cy="1121576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7611F-B277-651A-151C-6B362528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80" y="2101190"/>
            <a:ext cx="16149630" cy="11256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1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9A4F4-4A4C-7C9D-41CD-D3AD4075D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0480" y="3611880"/>
            <a:ext cx="16149630" cy="7927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Reconnect our community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 through government to get issue ”visible”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MPs, new Work &amp; Pensions Committee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 with media to raise the profile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 with Trustee to improve governance &amp; help them to help us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 with other companies with same problem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on the lookout for other routes &amp; opportunities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6AA53-15BF-2035-4198-7BAD982B16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43292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" y="0"/>
            <a:ext cx="2438339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3924A-B444-3498-4A1F-71937B9B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06" y="1115256"/>
            <a:ext cx="9955952" cy="2908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We Ask Of You</a:t>
            </a:r>
          </a:p>
        </p:txBody>
      </p:sp>
      <p:pic>
        <p:nvPicPr>
          <p:cNvPr id="7" name="Graphic 6" descr="Chat Bubble">
            <a:extLst>
              <a:ext uri="{FF2B5EF4-FFF2-40B4-BE49-F238E27FC236}">
                <a16:creationId xmlns:a16="http://schemas.microsoft.com/office/drawing/2014/main" id="{93511A69-0FF0-4C0A-BC8A-39A255A45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3902" y="3587692"/>
            <a:ext cx="7240042" cy="724004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5192B-1A8D-E256-F2D7-19955673641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188210" y="4023360"/>
            <a:ext cx="11266150" cy="9052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8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Spread the word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8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Answer our calls for action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8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Volunteer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8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 us with feedback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270" y="105992"/>
            <a:ext cx="11857214" cy="13610010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421A8-682F-4602-3172-53188F3CBC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94349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2F6DFB-67C4-7C83-72C8-71CA793122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 descr="A diagram of a group of people&#10;&#10;Description automatically generated">
            <a:extLst>
              <a:ext uri="{FF2B5EF4-FFF2-40B4-BE49-F238E27FC236}">
                <a16:creationId xmlns:a16="http://schemas.microsoft.com/office/drawing/2014/main" id="{0E4866AD-E253-663D-4CE1-0957C5BBD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253885"/>
            <a:ext cx="23571200" cy="132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550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5B39C-A79A-383D-C401-8ECF177C5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140" y="5285739"/>
            <a:ext cx="16459200" cy="2286002"/>
          </a:xfrm>
        </p:spPr>
        <p:txBody>
          <a:bodyPr/>
          <a:lstStyle/>
          <a:p>
            <a:r>
              <a:rPr lang="en-US" dirty="0"/>
              <a:t>The Devil is always in the detail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8A56C-1473-EA70-EA21-2E3C58099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cartoon of a small devil holding a pitchfork&#10;&#10;Description automatically generated">
            <a:extLst>
              <a:ext uri="{FF2B5EF4-FFF2-40B4-BE49-F238E27FC236}">
                <a16:creationId xmlns:a16="http://schemas.microsoft.com/office/drawing/2014/main" id="{AC514490-895D-5671-F67B-709A1390B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246340" y="9657080"/>
            <a:ext cx="4305300" cy="4013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6FECD-D41E-E7F5-7695-8A9C441552A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122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048" y="2079921"/>
            <a:ext cx="18680831" cy="96988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D5EF5-E2EB-3DEA-CB5B-B8FDA4F61DF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035" y="1557697"/>
            <a:ext cx="16925930" cy="95208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372298-292A-A32C-F20D-267B4D5632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507" y="917777"/>
            <a:ext cx="15226985" cy="111692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F20FE-7752-8C84-68C7-4692902DAE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26D35-F6DB-7C25-EF23-AB9AD2589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501C6A1-551F-53F4-C70A-628173EDB027}"/>
              </a:ext>
            </a:extLst>
          </p:cNvPr>
          <p:cNvSpPr txBox="1"/>
          <p:nvPr/>
        </p:nvSpPr>
        <p:spPr>
          <a:xfrm>
            <a:off x="15543196" y="1191324"/>
            <a:ext cx="8453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/>
              <a:t>HPPA Pension Justice Campaign </a:t>
            </a:r>
            <a:r>
              <a:rPr lang="en-US" sz="6000" b="1" dirty="0"/>
              <a:t>Update</a:t>
            </a:r>
            <a:r>
              <a:rPr lang="en-US" sz="8800" b="1" dirty="0"/>
              <a:t> </a:t>
            </a:r>
            <a:r>
              <a:rPr lang="en-US" sz="6600" b="1" dirty="0"/>
              <a:t>Nov 2024</a:t>
            </a:r>
            <a:endParaRPr lang="en-US" sz="7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2A199-EC83-D56E-5031-07D0982A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86" y="6492875"/>
            <a:ext cx="730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16D08A-91DC-0342-82C3-4EB36BCF528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B38C6-1F85-D326-AE4C-790EC51F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73" y="782420"/>
            <a:ext cx="14223278" cy="10667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FB62F-F152-9553-1E06-98C598B317FE}"/>
              </a:ext>
            </a:extLst>
          </p:cNvPr>
          <p:cNvSpPr txBox="1"/>
          <p:nvPr/>
        </p:nvSpPr>
        <p:spPr>
          <a:xfrm>
            <a:off x="1319919" y="794922"/>
            <a:ext cx="459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opperplate" panose="02000504000000020004" pitchFamily="2" charset="77"/>
              </a:rPr>
              <a:t>Connect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CDA43-7F3E-181C-CB76-A217C01F99E7}"/>
              </a:ext>
            </a:extLst>
          </p:cNvPr>
          <p:cNvSpPr txBox="1"/>
          <p:nvPr/>
        </p:nvSpPr>
        <p:spPr>
          <a:xfrm>
            <a:off x="9430850" y="8801445"/>
            <a:ext cx="6453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latin typeface="Copperplate" panose="02000504000000020004" pitchFamily="2" charset="77"/>
              </a:rPr>
              <a:t>Change</a:t>
            </a:r>
          </a:p>
          <a:p>
            <a:pPr algn="ctr"/>
            <a:r>
              <a:rPr lang="en-US" sz="6400" dirty="0">
                <a:latin typeface="Copperplate" panose="02000504000000020004" pitchFamily="2" charset="77"/>
              </a:rPr>
              <a:t>the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864B8-193E-2970-0D07-DB3D58587DFA}"/>
              </a:ext>
            </a:extLst>
          </p:cNvPr>
          <p:cNvSpPr txBox="1"/>
          <p:nvPr/>
        </p:nvSpPr>
        <p:spPr>
          <a:xfrm>
            <a:off x="4659465" y="4961040"/>
            <a:ext cx="7776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opperplate" panose="02000504000000020004" pitchFamily="2" charset="77"/>
              </a:rPr>
              <a:t>Collaborate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54AFE3-AE49-A82F-0488-D91446D170ED}"/>
              </a:ext>
            </a:extLst>
          </p:cNvPr>
          <p:cNvSpPr txBox="1"/>
          <p:nvPr/>
        </p:nvSpPr>
        <p:spPr>
          <a:xfrm>
            <a:off x="15471673" y="5386682"/>
            <a:ext cx="859688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Aims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Quick Tour of Past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View of Campaign Aims &amp; Plan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What We Ask of You</a:t>
            </a:r>
          </a:p>
          <a:p>
            <a:pPr algn="ctr"/>
            <a:endParaRPr lang="en-US" sz="4000" b="1" dirty="0"/>
          </a:p>
          <a:p>
            <a:pPr algn="ctr"/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4940541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471" y="1471379"/>
            <a:ext cx="19252759" cy="101087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B6EEE-5175-9EA4-7955-A6FBDEEE23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BCAC1-8BF3-8529-F05C-5F7B66892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sign&#10;&#10;Description automatically generated">
            <a:extLst>
              <a:ext uri="{FF2B5EF4-FFF2-40B4-BE49-F238E27FC236}">
                <a16:creationId xmlns:a16="http://schemas.microsoft.com/office/drawing/2014/main" id="{1F053614-2A80-BD26-74B2-DF0E5CC06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079201" cy="135445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3C35A6-C3F8-056F-EDA0-0D0CCC4BA4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586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4E0904-5ABD-4DC7-8562-C38580C95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E9B17-3694-A529-567C-BF0B016D6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20" b="7810"/>
          <a:stretch/>
        </p:blipFill>
        <p:spPr>
          <a:xfrm>
            <a:off x="40" y="1195968"/>
            <a:ext cx="24383960" cy="1371598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C3C45D-01C9-0963-BC86-59657BFF8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982" y="499452"/>
            <a:ext cx="10515600" cy="3403140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latin typeface="+mn-lt"/>
              </a:rPr>
              <a:t>Thinking about pensions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0C86DC03-43EB-423D-2D5F-5D0C4073784A}"/>
              </a:ext>
            </a:extLst>
          </p:cNvPr>
          <p:cNvSpPr/>
          <p:nvPr/>
        </p:nvSpPr>
        <p:spPr>
          <a:xfrm>
            <a:off x="8639555" y="249725"/>
            <a:ext cx="7962757" cy="4848835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216FD-01FF-EA38-B127-47D1F4CAFD2A}"/>
              </a:ext>
            </a:extLst>
          </p:cNvPr>
          <p:cNvSpPr txBox="1"/>
          <p:nvPr/>
        </p:nvSpPr>
        <p:spPr>
          <a:xfrm>
            <a:off x="9325992" y="1575206"/>
            <a:ext cx="7526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Why didn’t I pay attention more/sooner</a:t>
            </a:r>
            <a:r>
              <a:rPr lang="en-US" sz="7200" b="1" dirty="0">
                <a:solidFill>
                  <a:schemeClr val="bg1"/>
                </a:solidFill>
              </a:rPr>
              <a:t>?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F99F649E-FB29-74DD-4912-07B8739B1D7C}"/>
              </a:ext>
            </a:extLst>
          </p:cNvPr>
          <p:cNvSpPr/>
          <p:nvPr/>
        </p:nvSpPr>
        <p:spPr>
          <a:xfrm>
            <a:off x="1636776" y="4402044"/>
            <a:ext cx="7002780" cy="3902592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12533-8947-1555-AC0E-68719C0B7F21}"/>
              </a:ext>
            </a:extLst>
          </p:cNvPr>
          <p:cNvSpPr txBox="1"/>
          <p:nvPr/>
        </p:nvSpPr>
        <p:spPr>
          <a:xfrm>
            <a:off x="2560320" y="5098561"/>
            <a:ext cx="5230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Did I make the wrong decision?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7D3C8AB9-DBC6-7F1D-9166-B5EB2CDDAFD3}"/>
              </a:ext>
            </a:extLst>
          </p:cNvPr>
          <p:cNvSpPr/>
          <p:nvPr/>
        </p:nvSpPr>
        <p:spPr>
          <a:xfrm>
            <a:off x="16770816" y="593406"/>
            <a:ext cx="7002780" cy="3902592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B7F440-4B59-875F-8D09-86DBD44734C4}"/>
              </a:ext>
            </a:extLst>
          </p:cNvPr>
          <p:cNvSpPr txBox="1"/>
          <p:nvPr/>
        </p:nvSpPr>
        <p:spPr>
          <a:xfrm>
            <a:off x="17672920" y="1416192"/>
            <a:ext cx="5280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What will happen to my family?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6090C194-7176-2312-BD9F-FB045561BCBE}"/>
              </a:ext>
            </a:extLst>
          </p:cNvPr>
          <p:cNvSpPr/>
          <p:nvPr/>
        </p:nvSpPr>
        <p:spPr>
          <a:xfrm>
            <a:off x="560074" y="9500604"/>
            <a:ext cx="8079482" cy="392812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B18D3E-2B45-7D64-F46D-30DAB0F9B066}"/>
              </a:ext>
            </a:extLst>
          </p:cNvPr>
          <p:cNvSpPr txBox="1"/>
          <p:nvPr/>
        </p:nvSpPr>
        <p:spPr>
          <a:xfrm>
            <a:off x="1674114" y="10397148"/>
            <a:ext cx="7002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I feel like an idiot. I’ve been conned. I am angry.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5ED405-D84F-5E52-6359-D314F5852CC3}"/>
              </a:ext>
            </a:extLst>
          </p:cNvPr>
          <p:cNvSpPr txBox="1"/>
          <p:nvPr/>
        </p:nvSpPr>
        <p:spPr>
          <a:xfrm>
            <a:off x="13195549" y="7028618"/>
            <a:ext cx="1225905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Can leave us feeling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400" dirty="0"/>
              <a:t>Confused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400" dirty="0"/>
              <a:t>Anxious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400" dirty="0"/>
              <a:t>Depressed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400" dirty="0"/>
              <a:t>Worn out &amp; worn 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400" dirty="0"/>
              <a:t>Fearful of the future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983CBD-2846-CFB7-E553-8CEA6ADCF6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5037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DE451-815C-E58F-29C9-AB60838A0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528956"/>
            <a:ext cx="10820400" cy="3205111"/>
          </a:xfrm>
        </p:spPr>
        <p:txBody>
          <a:bodyPr>
            <a:noAutofit/>
          </a:bodyPr>
          <a:lstStyle/>
          <a:p>
            <a:pPr algn="l"/>
            <a:r>
              <a:rPr lang="en-US" sz="9600" dirty="0"/>
              <a:t>Focus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5FE3EB-6395-3D98-014A-3A13610F6649}"/>
              </a:ext>
            </a:extLst>
          </p:cNvPr>
          <p:cNvSpPr/>
          <p:nvPr/>
        </p:nvSpPr>
        <p:spPr>
          <a:xfrm>
            <a:off x="5157216" y="3035808"/>
            <a:ext cx="13130784" cy="764438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67054-5AC4-001C-5B61-1BB98FB0B633}"/>
              </a:ext>
            </a:extLst>
          </p:cNvPr>
          <p:cNvSpPr txBox="1"/>
          <p:nvPr/>
        </p:nvSpPr>
        <p:spPr>
          <a:xfrm>
            <a:off x="7506208" y="3734068"/>
            <a:ext cx="84124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Pre 97 employment</a:t>
            </a:r>
          </a:p>
          <a:p>
            <a:pPr algn="ctr"/>
            <a:r>
              <a:rPr lang="en-US" sz="8000" dirty="0"/>
              <a:t>Digital Section of</a:t>
            </a:r>
          </a:p>
          <a:p>
            <a:pPr algn="ctr"/>
            <a:r>
              <a:rPr lang="en-US" sz="8000" dirty="0"/>
              <a:t>HPE Pension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3816BB-792A-45B4-3FF5-7E59C2813152}"/>
              </a:ext>
            </a:extLst>
          </p:cNvPr>
          <p:cNvSpPr txBox="1"/>
          <p:nvPr/>
        </p:nvSpPr>
        <p:spPr>
          <a:xfrm>
            <a:off x="3486912" y="8282692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1" dirty="0"/>
              <a:t>Deferred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85670-F1B7-E83D-7ADE-8DBF75EA5784}"/>
              </a:ext>
            </a:extLst>
          </p:cNvPr>
          <p:cNvSpPr txBox="1"/>
          <p:nvPr/>
        </p:nvSpPr>
        <p:spPr>
          <a:xfrm>
            <a:off x="17080992" y="8944412"/>
            <a:ext cx="8412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Post 97 employment</a:t>
            </a:r>
          </a:p>
        </p:txBody>
      </p:sp>
    </p:spTree>
    <p:extLst>
      <p:ext uri="{BB962C8B-B14F-4D97-AF65-F5344CB8AC3E}">
        <p14:creationId xmlns:p14="http://schemas.microsoft.com/office/powerpoint/2010/main" val="35959378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Merged with Compaq…"/>
          <p:cNvSpPr txBox="1"/>
          <p:nvPr/>
        </p:nvSpPr>
        <p:spPr>
          <a:xfrm>
            <a:off x="6282200" y="2865573"/>
            <a:ext cx="4366895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Merged with Compaq </a:t>
            </a:r>
          </a:p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1998</a:t>
            </a:r>
          </a:p>
        </p:txBody>
      </p:sp>
      <p:sp>
        <p:nvSpPr>
          <p:cNvPr id="123" name="Bought by HP…"/>
          <p:cNvSpPr txBox="1"/>
          <p:nvPr/>
        </p:nvSpPr>
        <p:spPr>
          <a:xfrm>
            <a:off x="11483403" y="2918455"/>
            <a:ext cx="2824806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Bought by HP </a:t>
            </a:r>
          </a:p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2002 </a:t>
            </a:r>
          </a:p>
        </p:txBody>
      </p:sp>
      <p:sp>
        <p:nvSpPr>
          <p:cNvPr id="124" name="Digital Equipment Corp…"/>
          <p:cNvSpPr txBox="1"/>
          <p:nvPr/>
        </p:nvSpPr>
        <p:spPr>
          <a:xfrm>
            <a:off x="396926" y="2892061"/>
            <a:ext cx="4532004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Digital Equipment Corp</a:t>
            </a:r>
          </a:p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Founded 1957</a:t>
            </a:r>
          </a:p>
        </p:txBody>
      </p:sp>
      <p:sp>
        <p:nvSpPr>
          <p:cNvPr id="125" name="HP-HPE Split…"/>
          <p:cNvSpPr txBox="1"/>
          <p:nvPr/>
        </p:nvSpPr>
        <p:spPr>
          <a:xfrm>
            <a:off x="15128831" y="2880262"/>
            <a:ext cx="2724057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HP-HPE Split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126" name="Cloud"/>
          <p:cNvSpPr/>
          <p:nvPr/>
        </p:nvSpPr>
        <p:spPr>
          <a:xfrm>
            <a:off x="6188851" y="4059925"/>
            <a:ext cx="3402154" cy="2050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27" name="Largest merger in…"/>
          <p:cNvSpPr txBox="1"/>
          <p:nvPr/>
        </p:nvSpPr>
        <p:spPr>
          <a:xfrm>
            <a:off x="6535957" y="4952041"/>
            <a:ext cx="3452954" cy="8002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Largest merger in </a:t>
            </a:r>
          </a:p>
          <a:p>
            <a:pPr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computer industry history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Cloud"/>
          <p:cNvSpPr/>
          <p:nvPr/>
        </p:nvSpPr>
        <p:spPr>
          <a:xfrm>
            <a:off x="201510" y="7267968"/>
            <a:ext cx="3248640" cy="1957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pPr lvl="4">
              <a:defRPr sz="2400"/>
            </a:pPr>
            <a:endParaRPr/>
          </a:p>
        </p:txBody>
      </p:sp>
      <p:sp>
        <p:nvSpPr>
          <p:cNvPr id="129" name="1990…"/>
          <p:cNvSpPr txBox="1"/>
          <p:nvPr/>
        </p:nvSpPr>
        <p:spPr>
          <a:xfrm>
            <a:off x="715757" y="7900376"/>
            <a:ext cx="1822929" cy="1107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 lvl="4">
              <a:defRPr sz="2000"/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1990</a:t>
            </a:r>
          </a:p>
          <a:p>
            <a:pPr lvl="5">
              <a:defRPr sz="2000"/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120K People</a:t>
            </a:r>
          </a:p>
          <a:p>
            <a:pPr lvl="4">
              <a:defRPr sz="2000"/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14B $ Revenue </a:t>
            </a:r>
          </a:p>
        </p:txBody>
      </p:sp>
      <p:sp>
        <p:nvSpPr>
          <p:cNvPr id="130" name="Cloud"/>
          <p:cNvSpPr/>
          <p:nvPr/>
        </p:nvSpPr>
        <p:spPr>
          <a:xfrm>
            <a:off x="273366" y="4832951"/>
            <a:ext cx="3402155" cy="2050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31" name="Fastest growing company for 30 years"/>
          <p:cNvSpPr txBox="1"/>
          <p:nvPr/>
        </p:nvSpPr>
        <p:spPr>
          <a:xfrm>
            <a:off x="396926" y="5733290"/>
            <a:ext cx="2952147" cy="8002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Fastest growing company for 30 years</a:t>
            </a:r>
          </a:p>
        </p:txBody>
      </p:sp>
      <p:sp>
        <p:nvSpPr>
          <p:cNvPr id="132" name="Cloud"/>
          <p:cNvSpPr/>
          <p:nvPr/>
        </p:nvSpPr>
        <p:spPr>
          <a:xfrm>
            <a:off x="3666011" y="5905770"/>
            <a:ext cx="3248640" cy="1957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pPr lvl="4">
              <a:defRPr sz="2400"/>
            </a:pPr>
            <a:endParaRPr/>
          </a:p>
        </p:txBody>
      </p:sp>
      <p:sp>
        <p:nvSpPr>
          <p:cNvPr id="133" name="DEC 1.5B$…"/>
          <p:cNvSpPr txBox="1"/>
          <p:nvPr/>
        </p:nvSpPr>
        <p:spPr>
          <a:xfrm>
            <a:off x="4299617" y="6600432"/>
            <a:ext cx="2081013" cy="8002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 sz="2000"/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DEC 1.5B$ </a:t>
            </a:r>
          </a:p>
          <a:p>
            <a:pPr>
              <a:defRPr sz="2000"/>
            </a:pPr>
            <a:r>
              <a:rPr b="1" dirty="0" err="1">
                <a:latin typeface="Calibri" panose="020F0502020204030204" pitchFamily="34" charset="0"/>
                <a:cs typeface="Calibri" panose="020F0502020204030204" pitchFamily="34" charset="0"/>
              </a:rPr>
              <a:t>Mosshill</a:t>
            </a: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 Ayr 1977</a:t>
            </a:r>
          </a:p>
        </p:txBody>
      </p:sp>
      <p:sp>
        <p:nvSpPr>
          <p:cNvPr id="134" name="Arrow"/>
          <p:cNvSpPr/>
          <p:nvPr/>
        </p:nvSpPr>
        <p:spPr>
          <a:xfrm>
            <a:off x="5016068" y="3078815"/>
            <a:ext cx="464513" cy="459574"/>
          </a:xfrm>
          <a:prstGeom prst="rightArrow">
            <a:avLst>
              <a:gd name="adj1" fmla="val 32000"/>
              <a:gd name="adj2" fmla="val 65054"/>
            </a:avLst>
          </a:prstGeom>
          <a:solidFill>
            <a:srgbClr val="FF0000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35" name="Arrow"/>
          <p:cNvSpPr/>
          <p:nvPr/>
        </p:nvSpPr>
        <p:spPr>
          <a:xfrm>
            <a:off x="10816348" y="3052102"/>
            <a:ext cx="464513" cy="459574"/>
          </a:xfrm>
          <a:prstGeom prst="rightArrow">
            <a:avLst>
              <a:gd name="adj1" fmla="val 32000"/>
              <a:gd name="adj2" fmla="val 65054"/>
            </a:avLst>
          </a:prstGeom>
          <a:solidFill>
            <a:srgbClr val="FF0000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36" name="Arrow"/>
          <p:cNvSpPr/>
          <p:nvPr/>
        </p:nvSpPr>
        <p:spPr>
          <a:xfrm>
            <a:off x="14308209" y="3052102"/>
            <a:ext cx="464514" cy="459574"/>
          </a:xfrm>
          <a:prstGeom prst="rightArrow">
            <a:avLst>
              <a:gd name="adj1" fmla="val 32000"/>
              <a:gd name="adj2" fmla="val 65054"/>
            </a:avLst>
          </a:prstGeom>
          <a:solidFill>
            <a:srgbClr val="FF0000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38" name="Discretionary increases match inflation 97%"/>
          <p:cNvSpPr txBox="1"/>
          <p:nvPr/>
        </p:nvSpPr>
        <p:spPr>
          <a:xfrm rot="20223945">
            <a:off x="16755" y="8061544"/>
            <a:ext cx="14778399" cy="7386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r>
              <a:rPr b="1" dirty="0"/>
              <a:t>Discretionary increases match</a:t>
            </a:r>
            <a:r>
              <a:rPr lang="en-GB" b="1" dirty="0"/>
              <a:t>ed</a:t>
            </a:r>
            <a:r>
              <a:rPr b="1" dirty="0"/>
              <a:t> inflation 97%</a:t>
            </a:r>
            <a:r>
              <a:rPr lang="en-GB" b="1" dirty="0"/>
              <a:t> until HPE took over</a:t>
            </a:r>
          </a:p>
        </p:txBody>
      </p:sp>
      <p:sp>
        <p:nvSpPr>
          <p:cNvPr id="139" name="Shape"/>
          <p:cNvSpPr/>
          <p:nvPr/>
        </p:nvSpPr>
        <p:spPr>
          <a:xfrm>
            <a:off x="12769387" y="3583178"/>
            <a:ext cx="1224808" cy="1957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9829" y="0"/>
                  <a:pt x="9040" y="496"/>
                  <a:pt x="9040" y="1105"/>
                </a:cubicBezTo>
                <a:lnTo>
                  <a:pt x="9040" y="10920"/>
                </a:lnTo>
                <a:lnTo>
                  <a:pt x="8048" y="10920"/>
                </a:lnTo>
                <a:lnTo>
                  <a:pt x="8048" y="2365"/>
                </a:lnTo>
                <a:cubicBezTo>
                  <a:pt x="8048" y="1756"/>
                  <a:pt x="7256" y="1263"/>
                  <a:pt x="6283" y="1263"/>
                </a:cubicBezTo>
                <a:cubicBezTo>
                  <a:pt x="5309" y="1263"/>
                  <a:pt x="4520" y="1756"/>
                  <a:pt x="4520" y="2365"/>
                </a:cubicBezTo>
                <a:lnTo>
                  <a:pt x="4520" y="10920"/>
                </a:lnTo>
                <a:lnTo>
                  <a:pt x="3528" y="10920"/>
                </a:lnTo>
                <a:lnTo>
                  <a:pt x="3528" y="5727"/>
                </a:lnTo>
                <a:cubicBezTo>
                  <a:pt x="3528" y="5118"/>
                  <a:pt x="2736" y="4622"/>
                  <a:pt x="1763" y="4622"/>
                </a:cubicBezTo>
                <a:cubicBezTo>
                  <a:pt x="789" y="4622"/>
                  <a:pt x="0" y="5118"/>
                  <a:pt x="0" y="5727"/>
                </a:cubicBezTo>
                <a:lnTo>
                  <a:pt x="0" y="14852"/>
                </a:lnTo>
                <a:cubicBezTo>
                  <a:pt x="0" y="16717"/>
                  <a:pt x="1208" y="18404"/>
                  <a:pt x="3160" y="19625"/>
                </a:cubicBezTo>
                <a:cubicBezTo>
                  <a:pt x="5113" y="20846"/>
                  <a:pt x="7809" y="21600"/>
                  <a:pt x="10786" y="21600"/>
                </a:cubicBezTo>
                <a:cubicBezTo>
                  <a:pt x="16741" y="21600"/>
                  <a:pt x="21573" y="18577"/>
                  <a:pt x="21573" y="14852"/>
                </a:cubicBezTo>
                <a:lnTo>
                  <a:pt x="21600" y="14852"/>
                </a:lnTo>
                <a:lnTo>
                  <a:pt x="21600" y="6172"/>
                </a:lnTo>
                <a:cubicBezTo>
                  <a:pt x="20626" y="6172"/>
                  <a:pt x="19744" y="6420"/>
                  <a:pt x="19106" y="6820"/>
                </a:cubicBezTo>
                <a:cubicBezTo>
                  <a:pt x="18467" y="7220"/>
                  <a:pt x="18072" y="7772"/>
                  <a:pt x="18072" y="8381"/>
                </a:cubicBezTo>
                <a:lnTo>
                  <a:pt x="18072" y="10920"/>
                </a:lnTo>
                <a:lnTo>
                  <a:pt x="17088" y="10920"/>
                </a:lnTo>
                <a:lnTo>
                  <a:pt x="17088" y="2365"/>
                </a:lnTo>
                <a:cubicBezTo>
                  <a:pt x="17088" y="1756"/>
                  <a:pt x="16296" y="1263"/>
                  <a:pt x="15323" y="1263"/>
                </a:cubicBezTo>
                <a:cubicBezTo>
                  <a:pt x="14349" y="1263"/>
                  <a:pt x="13560" y="1756"/>
                  <a:pt x="13560" y="2365"/>
                </a:cubicBezTo>
                <a:lnTo>
                  <a:pt x="13560" y="10920"/>
                </a:lnTo>
                <a:lnTo>
                  <a:pt x="12568" y="10920"/>
                </a:lnTo>
                <a:lnTo>
                  <a:pt x="12568" y="1105"/>
                </a:lnTo>
                <a:cubicBezTo>
                  <a:pt x="12568" y="496"/>
                  <a:pt x="11776" y="0"/>
                  <a:pt x="10803" y="0"/>
                </a:cubicBezTo>
                <a:close/>
              </a:path>
            </a:pathLst>
          </a:custGeom>
          <a:solidFill>
            <a:schemeClr val="accent2"/>
          </a:solidFill>
          <a:ln w="50800">
            <a:solidFill>
              <a:srgbClr val="8C3A38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0" name="3 increases since (1%, 1%, 3%)…"/>
          <p:cNvSpPr txBox="1"/>
          <p:nvPr/>
        </p:nvSpPr>
        <p:spPr>
          <a:xfrm>
            <a:off x="9779375" y="8932808"/>
            <a:ext cx="6005164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3 increases since (1%, 1%, 3%) </a:t>
            </a:r>
          </a:p>
          <a:p>
            <a:pPr>
              <a:defRPr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past 22</a:t>
            </a: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 years </a:t>
            </a:r>
          </a:p>
        </p:txBody>
      </p:sp>
      <p:sp>
        <p:nvSpPr>
          <p:cNvPr id="141" name="Inflation"/>
          <p:cNvSpPr txBox="1"/>
          <p:nvPr/>
        </p:nvSpPr>
        <p:spPr>
          <a:xfrm rot="19975652">
            <a:off x="12047302" y="6749968"/>
            <a:ext cx="3439558" cy="7386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defRPr sz="2000"/>
            </a:lvl1pPr>
          </a:lstStyle>
          <a:p>
            <a:r>
              <a:rPr sz="3600" dirty="0"/>
              <a:t>Inflation</a:t>
            </a:r>
          </a:p>
        </p:txBody>
      </p:sp>
      <p:sp>
        <p:nvSpPr>
          <p:cNvPr id="144" name="Of the estimated 6000…"/>
          <p:cNvSpPr txBox="1"/>
          <p:nvPr/>
        </p:nvSpPr>
        <p:spPr>
          <a:xfrm>
            <a:off x="19761733" y="4904011"/>
            <a:ext cx="3602262" cy="190820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 sz="2800"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Of the estimated 6000 </a:t>
            </a:r>
          </a:p>
          <a:p>
            <a:pPr>
              <a:defRPr sz="2800"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hired in Ayrshire,</a:t>
            </a:r>
          </a:p>
          <a:p>
            <a:pPr>
              <a:defRPr sz="2800"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large number are now</a:t>
            </a:r>
          </a:p>
          <a:p>
            <a:pPr>
              <a:defRPr sz="2800"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pensioners</a:t>
            </a:r>
          </a:p>
        </p:txBody>
      </p:sp>
      <p:pic>
        <p:nvPicPr>
          <p:cNvPr id="145" name="Heart Heart" descr="Heart Heart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153" y="3974745"/>
            <a:ext cx="5560001" cy="4957748"/>
          </a:xfrm>
          <a:prstGeom prst="rect">
            <a:avLst/>
          </a:prstGeom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146" name="Pre 97 pensions not indexed"/>
          <p:cNvSpPr txBox="1"/>
          <p:nvPr/>
        </p:nvSpPr>
        <p:spPr>
          <a:xfrm>
            <a:off x="980933" y="388704"/>
            <a:ext cx="22316822" cy="23390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defRPr sz="6000"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lvl1pPr>
          </a:lstStyle>
          <a:p>
            <a:r>
              <a:rPr lang="en-GB" sz="8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 tour of Past</a:t>
            </a:r>
          </a:p>
          <a:p>
            <a:pPr algn="ctr"/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“Ownership” Changes, Deliberate Pension Devaluation</a:t>
            </a:r>
            <a:endParaRPr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EC 1.5B$…">
            <a:extLst>
              <a:ext uri="{FF2B5EF4-FFF2-40B4-BE49-F238E27FC236}">
                <a16:creationId xmlns:a16="http://schemas.microsoft.com/office/drawing/2014/main" id="{F9E05A15-89A1-BCF9-D540-3B0AA39DC019}"/>
              </a:ext>
            </a:extLst>
          </p:cNvPr>
          <p:cNvSpPr txBox="1"/>
          <p:nvPr/>
        </p:nvSpPr>
        <p:spPr>
          <a:xfrm>
            <a:off x="837135" y="4021952"/>
            <a:ext cx="2156353" cy="553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 sz="2000"/>
            </a:pPr>
            <a:r>
              <a:rPr sz="2400" b="1" i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2400" b="1" i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 what’s right</a:t>
            </a:r>
            <a:endParaRPr sz="2400" b="1" i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EC 1.5B$…">
            <a:extLst>
              <a:ext uri="{FF2B5EF4-FFF2-40B4-BE49-F238E27FC236}">
                <a16:creationId xmlns:a16="http://schemas.microsoft.com/office/drawing/2014/main" id="{8454289B-97A1-C167-E1D7-F466428E7E9D}"/>
              </a:ext>
            </a:extLst>
          </p:cNvPr>
          <p:cNvSpPr txBox="1"/>
          <p:nvPr/>
        </p:nvSpPr>
        <p:spPr>
          <a:xfrm>
            <a:off x="14510751" y="3934115"/>
            <a:ext cx="4158505" cy="553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 sz="2000"/>
            </a:pPr>
            <a:r>
              <a:rPr lang="en-GB" sz="2400" b="1" i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Only do what’s </a:t>
            </a:r>
            <a:r>
              <a:rPr lang="en-GB" sz="2400" b="1" i="1" u="sng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legally required</a:t>
            </a:r>
            <a:endParaRPr sz="2400" b="1" i="1" u="sng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Woman with cane with solid fill">
            <a:extLst>
              <a:ext uri="{FF2B5EF4-FFF2-40B4-BE49-F238E27FC236}">
                <a16:creationId xmlns:a16="http://schemas.microsoft.com/office/drawing/2014/main" id="{89797F99-8921-85F4-B1E4-81CCFC6D8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2319" y="6563052"/>
            <a:ext cx="914400" cy="914400"/>
          </a:xfrm>
          <a:prstGeom prst="rect">
            <a:avLst/>
          </a:prstGeom>
        </p:spPr>
      </p:pic>
      <p:pic>
        <p:nvPicPr>
          <p:cNvPr id="11" name="Graphic 10" descr="Flying Money outline">
            <a:extLst>
              <a:ext uri="{FF2B5EF4-FFF2-40B4-BE49-F238E27FC236}">
                <a16:creationId xmlns:a16="http://schemas.microsoft.com/office/drawing/2014/main" id="{6E46C595-3436-8398-CEBB-8E27FBB3E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99886" y="8605145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DE84300-B1B9-64C9-AC74-224013EFE0BA}"/>
                  </a:ext>
                </a:extLst>
              </p14:cNvPr>
              <p14:cNvContentPartPr/>
              <p14:nvPr/>
            </p14:nvContentPartPr>
            <p14:xfrm>
              <a:off x="21193440" y="280756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DE84300-B1B9-64C9-AC74-224013EFE0B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84800" y="275356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2F133B7-F937-9EEF-FCD1-7C95F40B7F12}"/>
                  </a:ext>
                </a:extLst>
              </p14:cNvPr>
              <p14:cNvContentPartPr/>
              <p14:nvPr/>
            </p14:nvContentPartPr>
            <p14:xfrm>
              <a:off x="21427800" y="247240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2F133B7-F937-9EEF-FCD1-7C95F40B7F1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18800" y="241840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2C1DA34-E207-3951-14C2-C288C00B7A91}"/>
                  </a:ext>
                </a:extLst>
              </p14:cNvPr>
              <p14:cNvContentPartPr/>
              <p14:nvPr/>
            </p14:nvContentPartPr>
            <p14:xfrm>
              <a:off x="22449840" y="3557800"/>
              <a:ext cx="1440" cy="7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2C1DA34-E207-3951-14C2-C288C00B7A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441200" y="3504160"/>
                <a:ext cx="19080" cy="11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9F31A951-6643-C42E-7D6D-78AEFC37923A}"/>
              </a:ext>
            </a:extLst>
          </p:cNvPr>
          <p:cNvGrpSpPr/>
          <p:nvPr/>
        </p:nvGrpSpPr>
        <p:grpSpPr>
          <a:xfrm>
            <a:off x="21346080" y="2737360"/>
            <a:ext cx="11160" cy="1800"/>
            <a:chOff x="21346080" y="2737360"/>
            <a:chExt cx="11160" cy="1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29BE065-AC26-5DEC-DC39-11C24038709E}"/>
                    </a:ext>
                  </a:extLst>
                </p14:cNvPr>
                <p14:cNvContentPartPr/>
                <p14:nvPr/>
              </p14:nvContentPartPr>
              <p14:xfrm>
                <a:off x="21346080" y="2737360"/>
                <a:ext cx="8280" cy="1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29BE065-AC26-5DEC-DC39-11C24038709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337440" y="2683720"/>
                  <a:ext cx="259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FB26C7A-A0F2-1C26-7EAF-706F2F72C1F2}"/>
                    </a:ext>
                  </a:extLst>
                </p14:cNvPr>
                <p14:cNvContentPartPr/>
                <p14:nvPr/>
              </p14:nvContentPartPr>
              <p14:xfrm>
                <a:off x="21353640" y="2738080"/>
                <a:ext cx="3600" cy="1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FB26C7A-A0F2-1C26-7EAF-706F2F72C1F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345000" y="2684080"/>
                  <a:ext cx="21240" cy="108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" name="Graphic 29" descr="Coffin with solid fill">
            <a:extLst>
              <a:ext uri="{FF2B5EF4-FFF2-40B4-BE49-F238E27FC236}">
                <a16:creationId xmlns:a16="http://schemas.microsoft.com/office/drawing/2014/main" id="{BF5C62C4-71FA-8FE9-B538-C83FA9933D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038086" y="8605145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F59D1A6-5EFF-5279-CF0B-7CF0FB268A8F}"/>
              </a:ext>
            </a:extLst>
          </p:cNvPr>
          <p:cNvSpPr txBox="1"/>
          <p:nvPr/>
        </p:nvSpPr>
        <p:spPr>
          <a:xfrm>
            <a:off x="20365354" y="9129968"/>
            <a:ext cx="2395019" cy="190820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Survivor benefits 60% - of the reduced value pension </a:t>
            </a:r>
            <a:endParaRPr kumimoji="0" lang="en-US" sz="2800" b="1" i="1" u="none" strike="noStrike" cap="none" spc="0" normalizeH="0" baseline="0" dirty="0">
              <a:ln>
                <a:noFill/>
              </a:ln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2F34FB-9043-59F4-0861-091B83F62EE2}"/>
              </a:ext>
            </a:extLst>
          </p:cNvPr>
          <p:cNvSpPr txBox="1"/>
          <p:nvPr/>
        </p:nvSpPr>
        <p:spPr>
          <a:xfrm>
            <a:off x="16303161" y="6855408"/>
            <a:ext cx="2837505" cy="18466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Pension Devaluation of up to 70%</a:t>
            </a:r>
            <a:endParaRPr kumimoji="0" lang="en-US" sz="3600" b="1" i="1" u="none" strike="noStrike" cap="none" spc="0" normalizeH="0" baseline="0" dirty="0">
              <a:ln>
                <a:noFill/>
              </a:ln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"/>
            </a:endParaRPr>
          </a:p>
        </p:txBody>
      </p:sp>
      <p:pic>
        <p:nvPicPr>
          <p:cNvPr id="35" name="Graphic 34" descr="Man with cane with solid fill">
            <a:extLst>
              <a:ext uri="{FF2B5EF4-FFF2-40B4-BE49-F238E27FC236}">
                <a16:creationId xmlns:a16="http://schemas.microsoft.com/office/drawing/2014/main" id="{E6E873CF-EB1D-A07B-A611-61F6E37416D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971273" y="6864335"/>
            <a:ext cx="914400" cy="914400"/>
          </a:xfrm>
          <a:prstGeom prst="rect">
            <a:avLst/>
          </a:prstGeom>
        </p:spPr>
      </p:pic>
      <p:pic>
        <p:nvPicPr>
          <p:cNvPr id="52" name="Graphic 51" descr="Arrow: Clockwise curve outline">
            <a:extLst>
              <a:ext uri="{FF2B5EF4-FFF2-40B4-BE49-F238E27FC236}">
                <a16:creationId xmlns:a16="http://schemas.microsoft.com/office/drawing/2014/main" id="{DB8003F6-6399-4B7F-698F-D5DE328CA6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4468631">
            <a:off x="9094976" y="2393518"/>
            <a:ext cx="3145689" cy="1209141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F7A7811-DFC0-9476-8E6D-16BD579A65C7}"/>
              </a:ext>
            </a:extLst>
          </p:cNvPr>
          <p:cNvSpPr txBox="1"/>
          <p:nvPr/>
        </p:nvSpPr>
        <p:spPr>
          <a:xfrm>
            <a:off x="20618196" y="3335833"/>
            <a:ext cx="2208246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967F24-7630-D9BC-FE4A-C1EF72B7CB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CB5DCB-F50A-D25B-7F0B-3C45B04538A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D3A8A4-675B-B8C2-10D1-8CD2855C37A0}"/>
              </a:ext>
            </a:extLst>
          </p:cNvPr>
          <p:cNvGrpSpPr/>
          <p:nvPr/>
        </p:nvGrpSpPr>
        <p:grpSpPr>
          <a:xfrm>
            <a:off x="155494" y="222997"/>
            <a:ext cx="24073012" cy="13493003"/>
            <a:chOff x="155494" y="222997"/>
            <a:chExt cx="24073012" cy="13493003"/>
          </a:xfrm>
        </p:grpSpPr>
        <p:pic>
          <p:nvPicPr>
            <p:cNvPr id="3" name="Picture 2" descr="A graph of a financial security&#10;&#10;Description automatically generated with medium confidence">
              <a:extLst>
                <a:ext uri="{FF2B5EF4-FFF2-40B4-BE49-F238E27FC236}">
                  <a16:creationId xmlns:a16="http://schemas.microsoft.com/office/drawing/2014/main" id="{88C8EB9D-EC52-84D5-A317-4F9EE6F5D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94" y="222997"/>
              <a:ext cx="24073012" cy="1349300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8618CC9-D849-7169-4A06-3D422B76A36A}"/>
                </a:ext>
              </a:extLst>
            </p:cNvPr>
            <p:cNvSpPr txBox="1"/>
            <p:nvPr/>
          </p:nvSpPr>
          <p:spPr>
            <a:xfrm>
              <a:off x="10750378" y="12499119"/>
              <a:ext cx="6079524" cy="55399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"/>
                </a:rPr>
                <a:t>Erosion of value of pre-97 pension against RPI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aph of pensioners&#10;&#10;Description automatically generated">
            <a:extLst>
              <a:ext uri="{FF2B5EF4-FFF2-40B4-BE49-F238E27FC236}">
                <a16:creationId xmlns:a16="http://schemas.microsoft.com/office/drawing/2014/main" id="{04967B41-9E83-83DE-72E9-7B182D7C0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282625"/>
            <a:ext cx="23584894" cy="131963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900E14-934F-A37D-54ED-1F657FDC12D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797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93FB4E-0446-1231-69DD-4DD1E276AA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AB7BAB-35BB-7550-8920-54189946B6CC}"/>
              </a:ext>
            </a:extLst>
          </p:cNvPr>
          <p:cNvSpPr txBox="1"/>
          <p:nvPr/>
        </p:nvSpPr>
        <p:spPr>
          <a:xfrm>
            <a:off x="0" y="170280"/>
            <a:ext cx="2397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Indicative view of the decline in pension value “First Generation” Pensioner (based on HPPA 2021 survey data)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273C91-0E74-EEA5-449F-DA906CA10477}"/>
              </a:ext>
            </a:extLst>
          </p:cNvPr>
          <p:cNvSpPr/>
          <p:nvPr/>
        </p:nvSpPr>
        <p:spPr>
          <a:xfrm>
            <a:off x="946985" y="941001"/>
            <a:ext cx="9778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Average age now ranging 	mid-70’s to early 80’s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Approximate years service 	1975 - 1999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Approximate year retired  	1999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Average years service 		18 years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C34A0E-2A7B-725D-94D6-9769235872A0}"/>
              </a:ext>
            </a:extLst>
          </p:cNvPr>
          <p:cNvSpPr/>
          <p:nvPr/>
        </p:nvSpPr>
        <p:spPr>
          <a:xfrm>
            <a:off x="11269362" y="941001"/>
            <a:ext cx="12702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 Approximate pension when retired: Pre’97 (£10,800) post ‘97 (£600)</a:t>
            </a:r>
          </a:p>
          <a:p>
            <a:pPr marL="171450" indent="-171450">
              <a:buFont typeface="Wingdings" pitchFamily="2" charset="2"/>
              <a:buChar char="Ø"/>
            </a:pPr>
            <a:endParaRPr lang="en-GB" sz="2400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vetica" pitchFamily="2" charset="0"/>
              </a:rPr>
              <a:t>Current average pension value £13,600 (RPI pension would be (£27,000)</a:t>
            </a:r>
          </a:p>
        </p:txBody>
      </p:sp>
      <p:pic>
        <p:nvPicPr>
          <p:cNvPr id="19" name="Picture 18" descr="A graph of pension value&#10;&#10;Description automatically generated with medium confidence">
            <a:extLst>
              <a:ext uri="{FF2B5EF4-FFF2-40B4-BE49-F238E27FC236}">
                <a16:creationId xmlns:a16="http://schemas.microsoft.com/office/drawing/2014/main" id="{8A71B24B-AE55-3B32-0327-77F72CF05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1"/>
          <a:stretch/>
        </p:blipFill>
        <p:spPr>
          <a:xfrm>
            <a:off x="951287" y="3075564"/>
            <a:ext cx="22481426" cy="1024421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86505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7" tIns="91437" rIns="91437" bIns="9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7" tIns="91437" rIns="91437" bIns="9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3133</TotalTime>
  <Words>1036</Words>
  <Application>Microsoft Macintosh PowerPoint</Application>
  <PresentationFormat>Custom</PresentationFormat>
  <Paragraphs>191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Copperplate</vt:lpstr>
      <vt:lpstr>Helvetica</vt:lpstr>
      <vt:lpstr>Helvetica Neue</vt:lpstr>
      <vt:lpstr>Wingdings</vt:lpstr>
      <vt:lpstr>Blank</vt:lpstr>
      <vt:lpstr>PowerPoint Presentation</vt:lpstr>
      <vt:lpstr>1966</vt:lpstr>
      <vt:lpstr>PowerPoint Presentation</vt:lpstr>
      <vt:lpstr>Thinking about pensions</vt:lpstr>
      <vt:lpstr>Focus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has been done</vt:lpstr>
      <vt:lpstr>PowerPoint Presentation</vt:lpstr>
      <vt:lpstr>PowerPoint Presentation</vt:lpstr>
      <vt:lpstr>PowerPoint Presentation</vt:lpstr>
      <vt:lpstr>Campaign Aims</vt:lpstr>
      <vt:lpstr>Just One Thing, please</vt:lpstr>
      <vt:lpstr>Once problem is visible</vt:lpstr>
      <vt:lpstr>How?</vt:lpstr>
      <vt:lpstr>What We Ask Of You</vt:lpstr>
      <vt:lpstr>PowerPoint Presentation</vt:lpstr>
      <vt:lpstr>The Devil is always in the detail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Legacy of Ayrshire’s Silicon Glen Digital - Compaq - HPE</dc:title>
  <cp:lastModifiedBy>Patricia Kennedy</cp:lastModifiedBy>
  <cp:revision>57</cp:revision>
  <cp:lastPrinted>2024-11-22T15:24:05Z</cp:lastPrinted>
  <dcterms:modified xsi:type="dcterms:W3CDTF">2025-01-13T13:22:11Z</dcterms:modified>
</cp:coreProperties>
</file>